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01" r:id="rId2"/>
    <p:sldId id="383" r:id="rId3"/>
    <p:sldId id="393" r:id="rId4"/>
    <p:sldId id="389" r:id="rId5"/>
    <p:sldId id="388" r:id="rId6"/>
    <p:sldId id="390" r:id="rId7"/>
    <p:sldId id="400" r:id="rId8"/>
    <p:sldId id="377" r:id="rId9"/>
    <p:sldId id="385" r:id="rId10"/>
    <p:sldId id="380" r:id="rId11"/>
    <p:sldId id="396" r:id="rId12"/>
    <p:sldId id="397" r:id="rId13"/>
    <p:sldId id="344" r:id="rId14"/>
    <p:sldId id="387" r:id="rId15"/>
    <p:sldId id="391" r:id="rId16"/>
    <p:sldId id="392" r:id="rId17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rén Niklas" initials="SN" lastIdx="149" clrIdx="0">
    <p:extLst>
      <p:ext uri="{19B8F6BF-5375-455C-9EA6-DF929625EA0E}">
        <p15:presenceInfo xmlns:p15="http://schemas.microsoft.com/office/powerpoint/2012/main" userId="S-1-5-21-1645522239-2049760794-725345543-46634" providerId="AD"/>
      </p:ext>
    </p:extLst>
  </p:cmAuthor>
  <p:cmAuthor id="2" name="Östlund Camilla" initials="ÖC" lastIdx="3" clrIdx="1">
    <p:extLst>
      <p:ext uri="{19B8F6BF-5375-455C-9EA6-DF929625EA0E}">
        <p15:presenceInfo xmlns:p15="http://schemas.microsoft.com/office/powerpoint/2012/main" userId="S-1-5-21-1645522239-2049760794-725345543-48329" providerId="AD"/>
      </p:ext>
    </p:extLst>
  </p:cmAuthor>
  <p:cmAuthor id="3" name="Westerberg Anna" initials="WA" lastIdx="1" clrIdx="2">
    <p:extLst>
      <p:ext uri="{19B8F6BF-5375-455C-9EA6-DF929625EA0E}">
        <p15:presenceInfo xmlns:p15="http://schemas.microsoft.com/office/powerpoint/2012/main" userId="S-1-5-21-1645522239-2049760794-725345543-30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5A"/>
    <a:srgbClr val="584D29"/>
    <a:srgbClr val="481242"/>
    <a:srgbClr val="40CAAE"/>
    <a:srgbClr val="47453C"/>
    <a:srgbClr val="EAF0F2"/>
    <a:srgbClr val="481258"/>
    <a:srgbClr val="4B2942"/>
    <a:srgbClr val="A89D90"/>
    <a:srgbClr val="A2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5" autoAdjust="0"/>
    <p:restoredTop sz="86581" autoAdjust="0"/>
  </p:normalViewPr>
  <p:slideViewPr>
    <p:cSldViewPr snapToGrid="0" showGuides="1">
      <p:cViewPr varScale="1">
        <p:scale>
          <a:sx n="57" d="100"/>
          <a:sy n="57" d="100"/>
        </p:scale>
        <p:origin x="1428" y="96"/>
      </p:cViewPr>
      <p:guideLst>
        <p:guide orient="horz" pos="2183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53"/>
    </p:cViewPr>
  </p:sorterViewPr>
  <p:notesViewPr>
    <p:cSldViewPr snapToGrid="0" showGuides="1">
      <p:cViewPr varScale="1">
        <p:scale>
          <a:sx n="52" d="100"/>
          <a:sy n="52" d="100"/>
        </p:scale>
        <p:origin x="26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D8D3-768F-40B7-B92B-C71B8D95E58F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CFF5-C686-4EA8-BCAE-CF83966C6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25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41233-75C2-4105-94CC-0E108BF7C193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4AFF7-8192-495D-AA68-98804670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87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713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83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608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13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0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759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8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68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6374"/>
            <a:ext cx="8458734" cy="52993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2811"/>
            <a:ext cx="8458734" cy="53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A2AD00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8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36244" y="196680"/>
            <a:ext cx="8861988" cy="53014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1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Förnamn Efternamn</a:t>
            </a:r>
          </a:p>
          <a:p>
            <a:r>
              <a:rPr lang="sv-SE" dirty="0" err="1" smtClean="0"/>
              <a:t>OrgE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50" y="6024058"/>
            <a:ext cx="1800000" cy="4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7805" y="2753247"/>
            <a:ext cx="8445260" cy="1615553"/>
          </a:xfrm>
          <a:solidFill>
            <a:srgbClr val="00465A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sv-SE" b="1" dirty="0" smtClean="0"/>
              <a:t>PhD survey 2022 </a:t>
            </a:r>
            <a:endParaRPr lang="sv-SE" sz="4800" b="1" dirty="0"/>
          </a:p>
        </p:txBody>
      </p:sp>
    </p:spTree>
    <p:extLst>
      <p:ext uri="{BB962C8B-B14F-4D97-AF65-F5344CB8AC3E}">
        <p14:creationId xmlns:p14="http://schemas.microsoft.com/office/powerpoint/2010/main" val="11409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1050" y="1796718"/>
            <a:ext cx="7886700" cy="4603867"/>
          </a:xfrm>
        </p:spPr>
        <p:txBody>
          <a:bodyPr>
            <a:noAutofit/>
          </a:bodyPr>
          <a:lstStyle/>
          <a:p>
            <a:r>
              <a:rPr lang="sv-SE" altLang="sv-SE" sz="2200" dirty="0" err="1"/>
              <a:t>Nine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out</a:t>
            </a:r>
            <a:r>
              <a:rPr lang="sv-SE" altLang="sv-SE" sz="2200" dirty="0"/>
              <a:t> </a:t>
            </a:r>
            <a:r>
              <a:rPr lang="sv-SE" altLang="sv-SE" sz="2200" dirty="0" err="1"/>
              <a:t>of</a:t>
            </a:r>
            <a:r>
              <a:rPr lang="sv-SE" altLang="sv-SE" sz="2200" dirty="0"/>
              <a:t> ten (75%) </a:t>
            </a:r>
            <a:r>
              <a:rPr lang="sv-SE" altLang="sv-SE" sz="2200" dirty="0" err="1"/>
              <a:t>doctoral</a:t>
            </a:r>
            <a:r>
              <a:rPr lang="sv-SE" altLang="sv-SE" sz="2200" dirty="0"/>
              <a:t> students </a:t>
            </a:r>
            <a:r>
              <a:rPr lang="sv-SE" altLang="sv-SE" sz="2200" dirty="0" err="1"/>
              <a:t>are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satisfied</a:t>
            </a:r>
            <a:r>
              <a:rPr lang="sv-SE" altLang="sv-SE" sz="2200" dirty="0"/>
              <a:t> </a:t>
            </a:r>
            <a:r>
              <a:rPr lang="sv-SE" altLang="sv-SE" sz="2200" dirty="0" err="1"/>
              <a:t>with</a:t>
            </a:r>
            <a:r>
              <a:rPr lang="sv-SE" altLang="sv-SE" sz="2200" dirty="0"/>
              <a:t> </a:t>
            </a:r>
            <a:r>
              <a:rPr lang="sv-SE" altLang="sv-SE" sz="2200" dirty="0" err="1"/>
              <a:t>how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their</a:t>
            </a:r>
            <a:r>
              <a:rPr lang="sv-SE" altLang="sv-SE" sz="2200" dirty="0"/>
              <a:t> </a:t>
            </a:r>
            <a:r>
              <a:rPr lang="sv-SE" altLang="sv-SE" sz="2200" dirty="0" err="1"/>
              <a:t>individual</a:t>
            </a:r>
            <a:r>
              <a:rPr lang="sv-SE" altLang="sv-SE" sz="2200" dirty="0"/>
              <a:t> </a:t>
            </a:r>
            <a:r>
              <a:rPr lang="sv-SE" altLang="sv-SE" sz="2200" dirty="0" err="1"/>
              <a:t>study</a:t>
            </a:r>
            <a:r>
              <a:rPr lang="sv-SE" altLang="sv-SE" sz="2200" dirty="0"/>
              <a:t> plan has </a:t>
            </a:r>
            <a:r>
              <a:rPr lang="sv-SE" altLang="sv-SE" sz="2200" dirty="0" err="1"/>
              <a:t>been</a:t>
            </a:r>
            <a:r>
              <a:rPr lang="sv-SE" altLang="sv-SE" sz="2200" dirty="0"/>
              <a:t> </a:t>
            </a:r>
            <a:r>
              <a:rPr lang="sv-SE" altLang="sv-SE" sz="2200" dirty="0" err="1"/>
              <a:t>followed</a:t>
            </a:r>
            <a:r>
              <a:rPr lang="sv-SE" altLang="sv-SE" sz="2200" dirty="0"/>
              <a:t> </a:t>
            </a:r>
            <a:r>
              <a:rPr lang="sv-SE" altLang="sv-SE" sz="2200" dirty="0" err="1"/>
              <a:t>up</a:t>
            </a:r>
            <a:r>
              <a:rPr lang="sv-SE" altLang="sv-SE" sz="2200" dirty="0"/>
              <a:t> in 2021. </a:t>
            </a:r>
            <a:endParaRPr lang="sv-SE" sz="2200" dirty="0"/>
          </a:p>
          <a:p>
            <a:r>
              <a:rPr lang="en-US" sz="2200" dirty="0"/>
              <a:t>The majority of doctoral students feel that they have gained new knowledge about scientific methods and theory.</a:t>
            </a:r>
          </a:p>
          <a:p>
            <a:pPr lvl="0"/>
            <a:r>
              <a:rPr lang="en-US" sz="2200" dirty="0"/>
              <a:t>Overall, the doctoral students are satisfied with their supervisors.</a:t>
            </a:r>
            <a:r>
              <a:rPr lang="sv-SE" sz="2200" dirty="0"/>
              <a:t> </a:t>
            </a:r>
          </a:p>
          <a:p>
            <a:r>
              <a:rPr lang="sv-SE" altLang="sv-SE" sz="2200" dirty="0"/>
              <a:t>The absolute </a:t>
            </a:r>
            <a:r>
              <a:rPr lang="sv-SE" altLang="sv-SE" sz="2200" dirty="0" err="1"/>
              <a:t>majority</a:t>
            </a:r>
            <a:r>
              <a:rPr lang="sv-SE" altLang="sv-SE" sz="2200" dirty="0"/>
              <a:t> </a:t>
            </a:r>
            <a:r>
              <a:rPr lang="sv-SE" altLang="sv-SE" sz="2200" dirty="0" err="1"/>
              <a:t>believe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that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their</a:t>
            </a:r>
            <a:r>
              <a:rPr lang="sv-SE" altLang="sv-SE" sz="2200" dirty="0"/>
              <a:t> supervisors </a:t>
            </a:r>
            <a:r>
              <a:rPr lang="sv-SE" altLang="sv-SE" sz="2200" dirty="0" err="1"/>
              <a:t>have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allowed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their</a:t>
            </a:r>
            <a:r>
              <a:rPr lang="sv-SE" altLang="sv-SE" sz="2200" dirty="0"/>
              <a:t> </a:t>
            </a:r>
            <a:r>
              <a:rPr lang="sv-SE" altLang="sv-SE" sz="2200" dirty="0" err="1"/>
              <a:t>own</a:t>
            </a:r>
            <a:r>
              <a:rPr lang="sv-SE" altLang="sv-SE" sz="2200" dirty="0"/>
              <a:t> interests to guide the choice </a:t>
            </a:r>
            <a:r>
              <a:rPr lang="sv-SE" altLang="sv-SE" sz="2200" dirty="0" err="1"/>
              <a:t>of</a:t>
            </a:r>
            <a:r>
              <a:rPr lang="sv-SE" altLang="sv-SE" sz="2200" dirty="0"/>
              <a:t> dissertation </a:t>
            </a:r>
            <a:r>
              <a:rPr lang="sv-SE" altLang="sv-SE" sz="2200" dirty="0" err="1"/>
              <a:t>topic</a:t>
            </a:r>
            <a:r>
              <a:rPr lang="sv-SE" altLang="sv-SE" sz="2200" dirty="0"/>
              <a:t>, </a:t>
            </a:r>
            <a:r>
              <a:rPr lang="sv-SE" altLang="sv-SE" sz="2200" dirty="0" err="1"/>
              <a:t>that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they</a:t>
            </a:r>
            <a:r>
              <a:rPr lang="sv-SE" altLang="sv-SE" sz="2200" dirty="0"/>
              <a:t> </a:t>
            </a:r>
            <a:r>
              <a:rPr lang="sv-SE" altLang="sv-SE" sz="2200" dirty="0" err="1"/>
              <a:t>have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shown</a:t>
            </a:r>
            <a:r>
              <a:rPr lang="sv-SE" altLang="sv-SE" sz="2200" dirty="0"/>
              <a:t> </a:t>
            </a:r>
            <a:r>
              <a:rPr lang="sv-SE" altLang="sv-SE" sz="2200" dirty="0" err="1"/>
              <a:t>interest</a:t>
            </a:r>
            <a:r>
              <a:rPr lang="sv-SE" altLang="sv-SE" sz="2200" dirty="0"/>
              <a:t> in </a:t>
            </a:r>
            <a:r>
              <a:rPr lang="sv-SE" altLang="sv-SE" sz="2200" dirty="0" err="1"/>
              <a:t>their</a:t>
            </a:r>
            <a:r>
              <a:rPr lang="sv-SE" altLang="sv-SE" sz="2200" dirty="0"/>
              <a:t> </a:t>
            </a:r>
            <a:r>
              <a:rPr lang="sv-SE" altLang="sv-SE" sz="2200" dirty="0" err="1"/>
              <a:t>doctoral</a:t>
            </a:r>
            <a:r>
              <a:rPr lang="sv-SE" altLang="sv-SE" sz="2200" dirty="0"/>
              <a:t> studies and </a:t>
            </a:r>
            <a:r>
              <a:rPr lang="sv-SE" altLang="sv-SE" sz="2200" dirty="0" err="1"/>
              <a:t>that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they</a:t>
            </a:r>
            <a:r>
              <a:rPr lang="sv-SE" altLang="sv-SE" sz="2200" dirty="0"/>
              <a:t> </a:t>
            </a:r>
            <a:r>
              <a:rPr lang="sv-SE" altLang="sv-SE" sz="2200" dirty="0" err="1"/>
              <a:t>have</a:t>
            </a:r>
            <a:r>
              <a:rPr lang="sv-SE" altLang="sv-SE" sz="2200" dirty="0"/>
              <a:t> given </a:t>
            </a:r>
            <a:r>
              <a:rPr lang="sv-SE" altLang="sv-SE" sz="2200" dirty="0" err="1"/>
              <a:t>constructive</a:t>
            </a:r>
            <a:r>
              <a:rPr lang="sv-SE" altLang="sv-SE" sz="2200" dirty="0"/>
              <a:t> </a:t>
            </a:r>
            <a:r>
              <a:rPr lang="sv-SE" altLang="sv-SE" sz="2200" dirty="0" err="1"/>
              <a:t>criticism</a:t>
            </a:r>
            <a:r>
              <a:rPr lang="sv-SE" altLang="sv-SE" sz="2200" dirty="0"/>
              <a:t> </a:t>
            </a:r>
            <a:r>
              <a:rPr lang="sv-SE" altLang="sv-SE" sz="2200" dirty="0" err="1"/>
              <a:t>of</a:t>
            </a:r>
            <a:r>
              <a:rPr lang="sv-SE" altLang="sv-SE" sz="2200" dirty="0"/>
              <a:t> </a:t>
            </a:r>
            <a:r>
              <a:rPr lang="sv-SE" altLang="sv-SE" sz="2200" dirty="0" err="1"/>
              <a:t>their</a:t>
            </a:r>
            <a:r>
              <a:rPr lang="sv-SE" altLang="sv-SE" sz="2200" dirty="0"/>
              <a:t> research studies. </a:t>
            </a:r>
            <a:r>
              <a:rPr lang="sv-SE" altLang="sv-SE" sz="2200" dirty="0" err="1"/>
              <a:t>Average</a:t>
            </a:r>
            <a:r>
              <a:rPr lang="sv-SE" altLang="sv-SE" sz="2200" dirty="0"/>
              <a:t> positive </a:t>
            </a:r>
            <a:r>
              <a:rPr lang="sv-SE" altLang="sv-SE" sz="2200" dirty="0" err="1"/>
              <a:t>response</a:t>
            </a:r>
            <a:r>
              <a:rPr lang="sv-SE" altLang="sv-SE" sz="2200" dirty="0"/>
              <a:t> 78 </a:t>
            </a:r>
            <a:r>
              <a:rPr lang="sv-SE" altLang="sv-SE" sz="2200" dirty="0" err="1"/>
              <a:t>percent</a:t>
            </a:r>
            <a:r>
              <a:rPr lang="sv-SE" altLang="sv-SE" sz="2200" dirty="0"/>
              <a:t> (59%). </a:t>
            </a:r>
            <a:endParaRPr lang="sv-SE" sz="22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629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Good</a:t>
            </a: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88235" y="6400585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parentheses = results from 2014</a:t>
            </a:r>
            <a:endParaRPr lang="sv-SE" sz="1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401417"/>
            <a:ext cx="7886700" cy="4779095"/>
          </a:xfrm>
        </p:spPr>
        <p:txBody>
          <a:bodyPr>
            <a:normAutofit/>
          </a:bodyPr>
          <a:lstStyle/>
          <a:p>
            <a:r>
              <a:rPr lang="sv-SE" altLang="sv-SE" sz="3200" smtClean="0">
                <a:latin typeface="+mn-lt"/>
              </a:rPr>
              <a:t>None of the doctoral students have experienced sexual harassment during their doctoral studies (2%). </a:t>
            </a:r>
          </a:p>
          <a:p>
            <a:r>
              <a:rPr lang="sv-SE" altLang="sv-SE" sz="3200" smtClean="0">
                <a:latin typeface="+mn-lt"/>
              </a:rPr>
              <a:t>Nine out of ten doctoral students (82%) would choose to start their doctoral studies if the election were to take place today. </a:t>
            </a:r>
            <a:endParaRPr lang="sv-SE" sz="3200" smtClean="0">
              <a:latin typeface="+mn-lt"/>
            </a:endParaRPr>
          </a:p>
          <a:p>
            <a:r>
              <a:rPr lang="sv-SE" altLang="sv-SE" sz="3200" smtClean="0">
                <a:latin typeface="+mn-lt"/>
              </a:rPr>
              <a:t>73 percent (83%) of doctoral students probably or definitely want to work at FHS after graduation. </a:t>
            </a:r>
          </a:p>
          <a:p>
            <a:endParaRPr lang="sv-SE" altLang="sv-SE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629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Good</a:t>
            </a: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987868" y="6180512"/>
            <a:ext cx="3442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 parentheses = results from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502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079643"/>
            <a:ext cx="7677150" cy="3978049"/>
          </a:xfrm>
        </p:spPr>
        <p:txBody>
          <a:bodyPr>
            <a:normAutofit/>
          </a:bodyPr>
          <a:lstStyle/>
          <a:p>
            <a:r>
              <a:rPr lang="sv-SE" altLang="sv-SE" sz="3200" dirty="0" err="1" smtClean="0">
                <a:latin typeface="+mn-lt"/>
              </a:rPr>
              <a:t>Two</a:t>
            </a:r>
            <a:r>
              <a:rPr lang="sv-SE" altLang="sv-SE" sz="3200" dirty="0" smtClean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thirds</a:t>
            </a:r>
            <a:r>
              <a:rPr lang="sv-SE" altLang="sv-SE" sz="3200" dirty="0">
                <a:latin typeface="+mn-lt"/>
              </a:rPr>
              <a:t> (65%) </a:t>
            </a:r>
            <a:r>
              <a:rPr lang="sv-SE" altLang="sv-SE" sz="3200" dirty="0" err="1">
                <a:latin typeface="+mn-lt"/>
              </a:rPr>
              <a:t>believe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that</a:t>
            </a:r>
            <a:r>
              <a:rPr lang="sv-SE" altLang="sv-SE" sz="3200" dirty="0">
                <a:latin typeface="+mn-lt"/>
              </a:rPr>
              <a:t> it is </a:t>
            </a:r>
            <a:r>
              <a:rPr lang="sv-SE" altLang="sv-SE" sz="3200" dirty="0" err="1">
                <a:latin typeface="+mn-lt"/>
              </a:rPr>
              <a:t>important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that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their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doctoral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education</a:t>
            </a:r>
            <a:r>
              <a:rPr lang="sv-SE" altLang="sv-SE" sz="3200" dirty="0">
                <a:latin typeface="+mn-lt"/>
              </a:rPr>
              <a:t> and special dissertation </a:t>
            </a:r>
            <a:r>
              <a:rPr lang="sv-SE" altLang="sv-SE" sz="3200" dirty="0" err="1">
                <a:latin typeface="+mn-lt"/>
              </a:rPr>
              <a:t>work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take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place</a:t>
            </a:r>
            <a:r>
              <a:rPr lang="sv-SE" altLang="sv-SE" sz="3200" dirty="0">
                <a:latin typeface="+mn-lt"/>
              </a:rPr>
              <a:t> at FHS.</a:t>
            </a:r>
            <a:r>
              <a:rPr lang="sv-SE" altLang="sv-SE" sz="900" dirty="0">
                <a:latin typeface="+mn-lt"/>
              </a:rPr>
              <a:t> </a:t>
            </a:r>
            <a:endParaRPr lang="sv-SE" sz="3200" dirty="0" smtClean="0">
              <a:latin typeface="+mn-lt"/>
            </a:endParaRPr>
          </a:p>
          <a:p>
            <a:r>
              <a:rPr lang="sv-SE" altLang="sv-SE" sz="3200" dirty="0" err="1" smtClean="0">
                <a:latin typeface="+mn-lt"/>
              </a:rPr>
              <a:t>Two</a:t>
            </a:r>
            <a:r>
              <a:rPr lang="sv-SE" altLang="sv-SE" sz="3200" dirty="0" smtClean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thirds</a:t>
            </a:r>
            <a:r>
              <a:rPr lang="sv-SE" altLang="sv-SE" sz="3200" dirty="0">
                <a:latin typeface="+mn-lt"/>
              </a:rPr>
              <a:t> (68%) do not </a:t>
            </a:r>
            <a:r>
              <a:rPr lang="sv-SE" altLang="sv-SE" sz="3200" dirty="0" err="1">
                <a:latin typeface="+mn-lt"/>
              </a:rPr>
              <a:t>worry</a:t>
            </a:r>
            <a:r>
              <a:rPr lang="sv-SE" altLang="sv-SE" sz="3200" dirty="0">
                <a:latin typeface="+mn-lt"/>
              </a:rPr>
              <a:t> at all </a:t>
            </a:r>
            <a:r>
              <a:rPr lang="sv-SE" altLang="sv-SE" sz="3200" dirty="0" err="1">
                <a:latin typeface="+mn-lt"/>
              </a:rPr>
              <a:t>about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becoming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unemployed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after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graduate</a:t>
            </a:r>
            <a:r>
              <a:rPr lang="sv-SE" altLang="sv-SE" sz="3200" dirty="0">
                <a:latin typeface="+mn-lt"/>
              </a:rPr>
              <a:t> </a:t>
            </a:r>
            <a:r>
              <a:rPr lang="sv-SE" altLang="sv-SE" sz="3200" dirty="0" err="1">
                <a:latin typeface="+mn-lt"/>
              </a:rPr>
              <a:t>education</a:t>
            </a:r>
            <a:r>
              <a:rPr lang="sv-SE" altLang="sv-SE" sz="3200" dirty="0">
                <a:latin typeface="+mn-lt"/>
              </a:rPr>
              <a:t>.</a:t>
            </a:r>
            <a:r>
              <a:rPr lang="sv-SE" altLang="sv-SE" sz="900" dirty="0">
                <a:latin typeface="+mn-lt"/>
              </a:rPr>
              <a:t> </a:t>
            </a:r>
            <a:endParaRPr lang="sv-SE" altLang="sv-SE" sz="2800" dirty="0">
              <a:latin typeface="+mn-lt"/>
            </a:endParaRPr>
          </a:p>
          <a:p>
            <a:pPr lvl="0"/>
            <a:endParaRPr lang="sv-SE" sz="24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25370"/>
            <a:ext cx="7886700" cy="1325563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Good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35469" y="6117070"/>
            <a:ext cx="3442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 parentheses = results from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56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Finally</a:t>
            </a:r>
            <a:r>
              <a:rPr lang="sv-SE" dirty="0" smtClean="0">
                <a:solidFill>
                  <a:schemeClr val="bg1"/>
                </a:solidFill>
              </a:rPr>
              <a:t>…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158" y="2307814"/>
            <a:ext cx="7947859" cy="3258099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sv-SE" altLang="sv-SE" sz="3600" dirty="0" smtClean="0">
                <a:latin typeface="+mn-lt"/>
              </a:rPr>
              <a:t>…</a:t>
            </a:r>
            <a:r>
              <a:rPr lang="sv-SE" altLang="sv-SE" sz="3600" dirty="0">
                <a:latin typeface="+mn-lt"/>
              </a:rPr>
              <a:t>35 </a:t>
            </a:r>
            <a:r>
              <a:rPr lang="sv-SE" altLang="sv-SE" sz="3600" dirty="0" err="1">
                <a:latin typeface="+mn-lt"/>
              </a:rPr>
              <a:t>percent</a:t>
            </a:r>
            <a:r>
              <a:rPr lang="sv-SE" altLang="sv-SE" sz="3600" dirty="0">
                <a:latin typeface="+mn-lt"/>
              </a:rPr>
              <a:t> (18%) </a:t>
            </a:r>
            <a:r>
              <a:rPr lang="sv-SE" altLang="sv-SE" sz="3600" dirty="0" err="1">
                <a:latin typeface="+mn-lt"/>
              </a:rPr>
              <a:t>of</a:t>
            </a:r>
            <a:r>
              <a:rPr lang="sv-SE" altLang="sv-SE" sz="3600" dirty="0">
                <a:latin typeface="+mn-lt"/>
              </a:rPr>
              <a:t> </a:t>
            </a:r>
            <a:r>
              <a:rPr lang="sv-SE" altLang="sv-SE" sz="3600" dirty="0" err="1">
                <a:latin typeface="+mn-lt"/>
              </a:rPr>
              <a:t>doctoral</a:t>
            </a:r>
            <a:r>
              <a:rPr lang="sv-SE" altLang="sv-SE" sz="3600" dirty="0">
                <a:latin typeface="+mn-lt"/>
              </a:rPr>
              <a:t> students </a:t>
            </a:r>
            <a:r>
              <a:rPr lang="sv-SE" altLang="sv-SE" sz="3600" dirty="0" smtClean="0">
                <a:latin typeface="+mn-lt"/>
              </a:rPr>
              <a:t>rates </a:t>
            </a:r>
            <a:r>
              <a:rPr lang="sv-SE" altLang="sv-SE" sz="3600" dirty="0" err="1">
                <a:latin typeface="+mn-lt"/>
              </a:rPr>
              <a:t>very</a:t>
            </a:r>
            <a:r>
              <a:rPr lang="sv-SE" altLang="sv-SE" sz="3600" dirty="0">
                <a:latin typeface="+mn-lt"/>
              </a:rPr>
              <a:t> </a:t>
            </a:r>
            <a:r>
              <a:rPr lang="sv-SE" altLang="sv-SE" sz="3600" dirty="0" err="1" smtClean="0">
                <a:latin typeface="+mn-lt"/>
              </a:rPr>
              <a:t>good</a:t>
            </a:r>
            <a:r>
              <a:rPr lang="sv-SE" altLang="sv-SE" sz="3600" dirty="0" smtClean="0">
                <a:latin typeface="+mn-lt"/>
              </a:rPr>
              <a:t> </a:t>
            </a:r>
            <a:r>
              <a:rPr lang="sv-SE" altLang="sv-SE" sz="3600" dirty="0">
                <a:latin typeface="+mn-lt"/>
              </a:rPr>
              <a:t>on </a:t>
            </a:r>
            <a:r>
              <a:rPr lang="sv-SE" altLang="sv-SE" sz="3600" dirty="0" err="1">
                <a:latin typeface="+mn-lt"/>
              </a:rPr>
              <a:t>their</a:t>
            </a:r>
            <a:r>
              <a:rPr lang="sv-SE" altLang="sv-SE" sz="3600" dirty="0">
                <a:latin typeface="+mn-lt"/>
              </a:rPr>
              <a:t> </a:t>
            </a:r>
            <a:r>
              <a:rPr lang="sv-SE" altLang="sv-SE" sz="3600" dirty="0" err="1">
                <a:latin typeface="+mn-lt"/>
              </a:rPr>
              <a:t>doctoral</a:t>
            </a:r>
            <a:r>
              <a:rPr lang="sv-SE" altLang="sv-SE" sz="3600" dirty="0">
                <a:latin typeface="+mn-lt"/>
              </a:rPr>
              <a:t> </a:t>
            </a:r>
            <a:r>
              <a:rPr lang="sv-SE" altLang="sv-SE" sz="3600" dirty="0" err="1">
                <a:latin typeface="+mn-lt"/>
              </a:rPr>
              <a:t>education</a:t>
            </a:r>
            <a:r>
              <a:rPr lang="sv-SE" altLang="sv-SE" sz="3600" dirty="0">
                <a:latin typeface="+mn-lt"/>
              </a:rPr>
              <a:t> so far, 54 </a:t>
            </a:r>
            <a:r>
              <a:rPr lang="sv-SE" altLang="sv-SE" sz="3600" dirty="0" err="1">
                <a:latin typeface="+mn-lt"/>
              </a:rPr>
              <a:t>percent</a:t>
            </a:r>
            <a:r>
              <a:rPr lang="sv-SE" altLang="sv-SE" sz="3600" dirty="0">
                <a:latin typeface="+mn-lt"/>
              </a:rPr>
              <a:t> (70%) </a:t>
            </a:r>
            <a:r>
              <a:rPr lang="sv-SE" altLang="sv-SE" sz="3600" dirty="0" smtClean="0">
                <a:latin typeface="+mn-lt"/>
              </a:rPr>
              <a:t>rates </a:t>
            </a:r>
            <a:r>
              <a:rPr lang="sv-SE" altLang="sv-SE" sz="3600" dirty="0" err="1" smtClean="0">
                <a:latin typeface="+mn-lt"/>
              </a:rPr>
              <a:t>good</a:t>
            </a:r>
            <a:r>
              <a:rPr lang="sv-SE" altLang="sv-SE" sz="3600" dirty="0" smtClean="0">
                <a:latin typeface="+mn-lt"/>
              </a:rPr>
              <a:t> </a:t>
            </a:r>
            <a:r>
              <a:rPr lang="sv-SE" altLang="sv-SE" sz="3600" dirty="0">
                <a:latin typeface="+mn-lt"/>
              </a:rPr>
              <a:t>and the </a:t>
            </a:r>
            <a:r>
              <a:rPr lang="sv-SE" altLang="sv-SE" sz="3600" dirty="0" err="1">
                <a:latin typeface="+mn-lt"/>
              </a:rPr>
              <a:t>remaining</a:t>
            </a:r>
            <a:r>
              <a:rPr lang="sv-SE" altLang="sv-SE" sz="3600" dirty="0">
                <a:latin typeface="+mn-lt"/>
              </a:rPr>
              <a:t> 12 </a:t>
            </a:r>
            <a:r>
              <a:rPr lang="sv-SE" altLang="sv-SE" sz="3600" dirty="0" err="1">
                <a:latin typeface="+mn-lt"/>
              </a:rPr>
              <a:t>percent</a:t>
            </a:r>
            <a:r>
              <a:rPr lang="sv-SE" altLang="sv-SE" sz="3600" dirty="0">
                <a:latin typeface="+mn-lt"/>
              </a:rPr>
              <a:t> (10%) </a:t>
            </a:r>
            <a:r>
              <a:rPr lang="sv-SE" altLang="sv-SE" sz="3600" dirty="0" smtClean="0">
                <a:latin typeface="+mn-lt"/>
              </a:rPr>
              <a:t>rates </a:t>
            </a:r>
            <a:r>
              <a:rPr lang="sv-SE" altLang="sv-SE" sz="3600" dirty="0" err="1" smtClean="0">
                <a:latin typeface="+mn-lt"/>
              </a:rPr>
              <a:t>poor</a:t>
            </a:r>
            <a:r>
              <a:rPr lang="sv-SE" altLang="sv-SE" sz="3600" dirty="0" smtClean="0">
                <a:latin typeface="+mn-lt"/>
              </a:rPr>
              <a:t>. </a:t>
            </a:r>
            <a:r>
              <a:rPr lang="sv-SE" altLang="sv-SE" sz="3600" dirty="0">
                <a:latin typeface="+mn-lt"/>
              </a:rPr>
              <a:t>No </a:t>
            </a:r>
            <a:r>
              <a:rPr lang="sv-SE" altLang="sv-SE" sz="3600" dirty="0" err="1">
                <a:latin typeface="+mn-lt"/>
              </a:rPr>
              <a:t>one</a:t>
            </a:r>
            <a:r>
              <a:rPr lang="sv-SE" altLang="sv-SE" sz="3600" dirty="0">
                <a:latin typeface="+mn-lt"/>
              </a:rPr>
              <a:t> rates </a:t>
            </a:r>
            <a:r>
              <a:rPr lang="sv-SE" altLang="sv-SE" sz="3600" dirty="0" err="1">
                <a:latin typeface="+mn-lt"/>
              </a:rPr>
              <a:t>very</a:t>
            </a:r>
            <a:r>
              <a:rPr lang="sv-SE" altLang="sv-SE" sz="3600" dirty="0">
                <a:latin typeface="+mn-lt"/>
              </a:rPr>
              <a:t> </a:t>
            </a:r>
            <a:r>
              <a:rPr lang="sv-SE" altLang="sv-SE" sz="3600" dirty="0" err="1" smtClean="0">
                <a:latin typeface="+mn-lt"/>
              </a:rPr>
              <a:t>poor</a:t>
            </a:r>
            <a:r>
              <a:rPr lang="sv-SE" altLang="sv-SE" sz="3600" dirty="0" smtClean="0">
                <a:latin typeface="+mn-lt"/>
              </a:rPr>
              <a:t> </a:t>
            </a:r>
            <a:r>
              <a:rPr lang="sv-SE" altLang="sv-SE" sz="3600" dirty="0">
                <a:latin typeface="+mn-lt"/>
              </a:rPr>
              <a:t>(3%). </a:t>
            </a:r>
          </a:p>
          <a:p>
            <a:pPr marL="0" lvl="0" indent="0">
              <a:buNone/>
            </a:pPr>
            <a:endParaRPr lang="sv-SE" sz="3200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307975" y="6146528"/>
            <a:ext cx="38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parentheses = results from 2014</a:t>
            </a:r>
            <a:endParaRPr lang="sv-SE" sz="1400" dirty="0"/>
          </a:p>
          <a:p>
            <a:endParaRPr lang="sv-SE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Rapporten finns på </a:t>
            </a:r>
            <a:r>
              <a:rPr lang="sv-SE" dirty="0" err="1" smtClean="0">
                <a:solidFill>
                  <a:schemeClr val="bg1"/>
                </a:solidFill>
              </a:rPr>
              <a:t>MittFHS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17079" y="2308225"/>
            <a:ext cx="4571754" cy="3257550"/>
          </a:xfrm>
          <a:prstGeom prst="rect">
            <a:avLst/>
          </a:prstGeom>
        </p:spPr>
      </p:pic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1311965" y="6082748"/>
            <a:ext cx="5576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https://www.fhs.se/mittfhs/startsida/utbildning-och-forskning/doktorandhandbok/doktorandenkat-2022.html</a:t>
            </a:r>
          </a:p>
        </p:txBody>
      </p:sp>
    </p:spTree>
    <p:extLst>
      <p:ext uri="{BB962C8B-B14F-4D97-AF65-F5344CB8AC3E}">
        <p14:creationId xmlns:p14="http://schemas.microsoft.com/office/powerpoint/2010/main" val="18442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v-SE" sz="4000" dirty="0" smtClean="0">
                <a:solidFill>
                  <a:schemeClr val="bg1"/>
                </a:solidFill>
              </a:rPr>
              <a:t/>
            </a:r>
            <a:br>
              <a:rPr lang="sv-SE" sz="4000" dirty="0" smtClean="0">
                <a:solidFill>
                  <a:schemeClr val="bg1"/>
                </a:solidFill>
              </a:rPr>
            </a:br>
            <a:r>
              <a:rPr lang="sv-SE" sz="4000" dirty="0" smtClean="0">
                <a:solidFill>
                  <a:schemeClr val="bg1"/>
                </a:solidFill>
              </a:rPr>
              <a:t>A </a:t>
            </a:r>
            <a:r>
              <a:rPr lang="sv-SE" sz="4000" dirty="0" err="1" smtClean="0">
                <a:solidFill>
                  <a:schemeClr val="bg1"/>
                </a:solidFill>
              </a:rPr>
              <a:t>few</a:t>
            </a:r>
            <a:r>
              <a:rPr lang="sv-SE" sz="4000" dirty="0">
                <a:solidFill>
                  <a:schemeClr val="bg1"/>
                </a:solidFill>
              </a:rPr>
              <a:t> </a:t>
            </a:r>
            <a:r>
              <a:rPr lang="sv-SE" sz="4000" dirty="0" err="1" smtClean="0">
                <a:solidFill>
                  <a:schemeClr val="bg1"/>
                </a:solidFill>
              </a:rPr>
              <a:t>reflections</a:t>
            </a:r>
            <a:r>
              <a:rPr lang="sv-SE" sz="4000" dirty="0" smtClean="0">
                <a:solidFill>
                  <a:schemeClr val="bg1"/>
                </a:solidFill>
              </a:rPr>
              <a:t>…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49" y="2188828"/>
            <a:ext cx="7947859" cy="3804751"/>
          </a:xfrm>
        </p:spPr>
        <p:txBody>
          <a:bodyPr numCol="1">
            <a:noAutofit/>
          </a:bodyPr>
          <a:lstStyle/>
          <a:p>
            <a:r>
              <a:rPr lang="en-US" sz="2800" dirty="0">
                <a:latin typeface="inherit"/>
              </a:rPr>
              <a:t>Subjects continue to develop the research environment and work with the inclusion of doctoral students.</a:t>
            </a:r>
            <a:endParaRPr lang="sv-SE" sz="2800" dirty="0">
              <a:latin typeface="inherit"/>
            </a:endParaRPr>
          </a:p>
          <a:p>
            <a:r>
              <a:rPr lang="sv-SE" altLang="sv-SE" sz="2800" dirty="0">
                <a:latin typeface="inherit"/>
              </a:rPr>
              <a:t>The Board </a:t>
            </a:r>
            <a:r>
              <a:rPr lang="sv-SE" altLang="sv-SE" sz="2800" dirty="0" err="1">
                <a:latin typeface="inherit"/>
              </a:rPr>
              <a:t>of</a:t>
            </a:r>
            <a:r>
              <a:rPr lang="sv-SE" altLang="sv-SE" sz="2800" dirty="0">
                <a:latin typeface="inherit"/>
              </a:rPr>
              <a:t> Supervisors is an </a:t>
            </a:r>
            <a:r>
              <a:rPr lang="sv-SE" altLang="sv-SE" sz="2800" dirty="0" err="1">
                <a:latin typeface="inherit"/>
              </a:rPr>
              <a:t>important</a:t>
            </a:r>
            <a:r>
              <a:rPr lang="sv-SE" altLang="sv-SE" sz="2800" dirty="0">
                <a:latin typeface="inherit"/>
              </a:rPr>
              <a:t> arena.</a:t>
            </a:r>
          </a:p>
          <a:p>
            <a:r>
              <a:rPr lang="sv-SE" sz="2800" dirty="0" err="1">
                <a:latin typeface="inherit"/>
              </a:rPr>
              <a:t>Further</a:t>
            </a:r>
            <a:r>
              <a:rPr lang="sv-SE" sz="2800" dirty="0">
                <a:latin typeface="inherit"/>
              </a:rPr>
              <a:t> </a:t>
            </a:r>
            <a:r>
              <a:rPr lang="sv-SE" sz="2800" dirty="0" err="1">
                <a:latin typeface="inherit"/>
              </a:rPr>
              <a:t>develop</a:t>
            </a:r>
            <a:r>
              <a:rPr lang="sv-SE" sz="2800" dirty="0">
                <a:latin typeface="inherit"/>
              </a:rPr>
              <a:t> area-</a:t>
            </a:r>
            <a:r>
              <a:rPr lang="sv-SE" sz="2800" dirty="0" err="1">
                <a:latin typeface="inherit"/>
              </a:rPr>
              <a:t>wide</a:t>
            </a:r>
            <a:r>
              <a:rPr lang="sv-SE" sz="2800" dirty="0">
                <a:latin typeface="inherit"/>
              </a:rPr>
              <a:t> </a:t>
            </a:r>
            <a:r>
              <a:rPr lang="sv-SE" sz="2800" dirty="0" err="1">
                <a:latin typeface="inherit"/>
              </a:rPr>
              <a:t>activities</a:t>
            </a:r>
            <a:r>
              <a:rPr lang="sv-SE" sz="2800" dirty="0">
                <a:latin typeface="inherit"/>
              </a:rPr>
              <a:t>.</a:t>
            </a:r>
          </a:p>
          <a:p>
            <a:r>
              <a:rPr lang="sv-SE" altLang="sv-SE" sz="2800" dirty="0" smtClean="0">
                <a:latin typeface="inherit"/>
              </a:rPr>
              <a:t>PhD </a:t>
            </a:r>
            <a:r>
              <a:rPr lang="sv-SE" altLang="sv-SE" sz="2800" dirty="0">
                <a:latin typeface="inherit"/>
              </a:rPr>
              <a:t>student </a:t>
            </a:r>
            <a:r>
              <a:rPr lang="sv-SE" altLang="sv-SE" sz="2800" dirty="0" err="1">
                <a:latin typeface="inherit"/>
              </a:rPr>
              <a:t>day</a:t>
            </a:r>
            <a:r>
              <a:rPr lang="sv-SE" altLang="sv-SE" sz="2800" dirty="0">
                <a:latin typeface="inherit"/>
              </a:rPr>
              <a:t> from / </a:t>
            </a:r>
            <a:r>
              <a:rPr lang="sv-SE" altLang="sv-SE" sz="2800" dirty="0" err="1">
                <a:latin typeface="inherit"/>
              </a:rPr>
              <a:t>about</a:t>
            </a:r>
            <a:r>
              <a:rPr lang="sv-SE" altLang="sv-SE" sz="2800" dirty="0">
                <a:latin typeface="inherit"/>
              </a:rPr>
              <a:t> HF</a:t>
            </a:r>
            <a:r>
              <a:rPr lang="sv-SE" altLang="sv-SE" sz="2800" dirty="0" smtClean="0">
                <a:latin typeface="inherit"/>
              </a:rPr>
              <a:t>.</a:t>
            </a:r>
            <a:r>
              <a:rPr lang="sv-SE" altLang="sv-SE" sz="2800" dirty="0" smtClean="0">
                <a:latin typeface="+mn-lt"/>
              </a:rPr>
              <a:t> </a:t>
            </a:r>
            <a:endParaRPr lang="sv-SE" altLang="sv-SE" sz="2800" dirty="0">
              <a:latin typeface="+mn-lt"/>
            </a:endParaRPr>
          </a:p>
          <a:p>
            <a:pPr marL="0" indent="0">
              <a:buNone/>
            </a:pPr>
            <a:endParaRPr lang="sv-SE" sz="3200" dirty="0" smtClean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48399"/>
            <a:ext cx="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Reflections</a:t>
            </a:r>
            <a:r>
              <a:rPr lang="sv-SE" dirty="0" smtClean="0">
                <a:solidFill>
                  <a:schemeClr val="bg1"/>
                </a:solidFill>
              </a:rPr>
              <a:t>…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49" y="2003014"/>
            <a:ext cx="7947859" cy="3804751"/>
          </a:xfrm>
        </p:spPr>
        <p:txBody>
          <a:bodyPr numCol="1">
            <a:noAutofit/>
          </a:bodyPr>
          <a:lstStyle/>
          <a:p>
            <a:r>
              <a:rPr lang="en-US" sz="3600" dirty="0" smtClean="0">
                <a:latin typeface="+mn-lt"/>
              </a:rPr>
              <a:t>Doctoral </a:t>
            </a:r>
            <a:r>
              <a:rPr lang="en-US" sz="3600" dirty="0">
                <a:latin typeface="+mn-lt"/>
              </a:rPr>
              <a:t>student survey more frequently</a:t>
            </a:r>
            <a:r>
              <a:rPr lang="en-US" sz="3600" dirty="0" smtClean="0">
                <a:latin typeface="+mn-lt"/>
              </a:rPr>
              <a:t>.</a:t>
            </a:r>
          </a:p>
          <a:p>
            <a:r>
              <a:rPr lang="en-US" sz="3600" dirty="0">
                <a:latin typeface="+mn-lt"/>
              </a:rPr>
              <a:t>Further develop the doctoral student handbook at </a:t>
            </a:r>
            <a:r>
              <a:rPr lang="en-US" sz="3600" dirty="0" err="1">
                <a:latin typeface="+mn-lt"/>
              </a:rPr>
              <a:t>MittFHS</a:t>
            </a:r>
            <a:r>
              <a:rPr lang="en-US" sz="3600" dirty="0" smtClean="0">
                <a:latin typeface="+mn-lt"/>
              </a:rPr>
              <a:t>.</a:t>
            </a:r>
          </a:p>
          <a:p>
            <a:r>
              <a:rPr lang="sv-SE" sz="3600" dirty="0">
                <a:latin typeface="+mn-lt"/>
              </a:rPr>
              <a:t>Pro-vice-</a:t>
            </a:r>
            <a:r>
              <a:rPr lang="sv-SE" sz="3600" dirty="0" err="1">
                <a:latin typeface="+mn-lt"/>
              </a:rPr>
              <a:t>chancellor</a:t>
            </a:r>
            <a:r>
              <a:rPr lang="sv-SE" sz="36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instructs the directors of PhD studies to decide on how to further continue the work with the results of the survey.</a:t>
            </a:r>
            <a:endParaRPr lang="sv-SE" sz="3600" dirty="0">
              <a:latin typeface="+mn-lt"/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03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1958008" y="1690689"/>
            <a:ext cx="964096" cy="3441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Selection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40" y="1951968"/>
            <a:ext cx="7711119" cy="2053257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891822" y="4005225"/>
            <a:ext cx="7089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d</a:t>
            </a:r>
            <a:r>
              <a:rPr lang="sv-SE" b="1" dirty="0" smtClean="0"/>
              <a:t>r. </a:t>
            </a:r>
            <a:r>
              <a:rPr lang="sv-SE" b="1" dirty="0" err="1" smtClean="0"/>
              <a:t>prog</a:t>
            </a:r>
            <a:r>
              <a:rPr lang="sv-SE" b="1" dirty="0" smtClean="0"/>
              <a:t> </a:t>
            </a:r>
            <a:r>
              <a:rPr lang="sv-SE" dirty="0" smtClean="0"/>
              <a:t>= PhD </a:t>
            </a:r>
            <a:r>
              <a:rPr lang="sv-SE" dirty="0" err="1" smtClean="0"/>
              <a:t>Programme</a:t>
            </a:r>
            <a:r>
              <a:rPr lang="sv-SE" dirty="0" smtClean="0"/>
              <a:t> in </a:t>
            </a:r>
            <a:r>
              <a:rPr lang="sv-SE" dirty="0" err="1"/>
              <a:t>W</a:t>
            </a:r>
            <a:r>
              <a:rPr lang="sv-SE" dirty="0" err="1" smtClean="0"/>
              <a:t>ar</a:t>
            </a:r>
            <a:r>
              <a:rPr lang="sv-SE" dirty="0" smtClean="0"/>
              <a:t> Studies</a:t>
            </a:r>
            <a:r>
              <a:rPr lang="sv-SE" dirty="0"/>
              <a:t>, </a:t>
            </a:r>
            <a:r>
              <a:rPr lang="sv-SE" dirty="0" err="1"/>
              <a:t>Leadership</a:t>
            </a:r>
            <a:r>
              <a:rPr lang="sv-SE" dirty="0"/>
              <a:t> and </a:t>
            </a:r>
            <a:r>
              <a:rPr lang="sv-SE" dirty="0" err="1"/>
              <a:t>Command</a:t>
            </a:r>
            <a:r>
              <a:rPr lang="sv-SE" dirty="0"/>
              <a:t> &amp; </a:t>
            </a:r>
            <a:r>
              <a:rPr lang="sv-SE" dirty="0" smtClean="0"/>
              <a:t>Control and </a:t>
            </a:r>
            <a:r>
              <a:rPr lang="en-US" dirty="0"/>
              <a:t>Systems Science for </a:t>
            </a:r>
            <a:r>
              <a:rPr lang="en-US" dirty="0" err="1"/>
              <a:t>Defence</a:t>
            </a:r>
            <a:r>
              <a:rPr lang="en-US" dirty="0"/>
              <a:t> and </a:t>
            </a:r>
            <a:r>
              <a:rPr lang="en-US" dirty="0" smtClean="0"/>
              <a:t>Security</a:t>
            </a:r>
          </a:p>
          <a:p>
            <a:endParaRPr lang="sv-SE" dirty="0" smtClean="0"/>
          </a:p>
          <a:p>
            <a:r>
              <a:rPr lang="sv-SE" b="1" dirty="0"/>
              <a:t>d</a:t>
            </a:r>
            <a:r>
              <a:rPr lang="sv-SE" b="1" dirty="0" smtClean="0"/>
              <a:t>r. </a:t>
            </a:r>
            <a:r>
              <a:rPr lang="sv-SE" b="1" dirty="0" err="1" smtClean="0"/>
              <a:t>prog</a:t>
            </a:r>
            <a:r>
              <a:rPr lang="sv-SE" b="1" dirty="0" smtClean="0"/>
              <a:t> S </a:t>
            </a:r>
            <a:r>
              <a:rPr lang="sv-SE" dirty="0" smtClean="0"/>
              <a:t>= PhD </a:t>
            </a:r>
            <a:r>
              <a:rPr lang="sv-SE" dirty="0" err="1" smtClean="0"/>
              <a:t>programme</a:t>
            </a:r>
            <a:r>
              <a:rPr lang="sv-SE" dirty="0" smtClean="0"/>
              <a:t> in </a:t>
            </a:r>
            <a:r>
              <a:rPr lang="sv-SE" dirty="0" err="1"/>
              <a:t>Political</a:t>
            </a:r>
            <a:r>
              <a:rPr lang="sv-SE" dirty="0"/>
              <a:t> </a:t>
            </a:r>
            <a:r>
              <a:rPr lang="sv-SE" dirty="0" smtClean="0"/>
              <a:t>Science</a:t>
            </a:r>
          </a:p>
          <a:p>
            <a:endParaRPr lang="sv-SE" dirty="0" smtClean="0"/>
          </a:p>
          <a:p>
            <a:r>
              <a:rPr lang="sv-SE" b="1" dirty="0" smtClean="0"/>
              <a:t>Annat</a:t>
            </a:r>
            <a:r>
              <a:rPr lang="sv-SE" dirty="0" smtClean="0"/>
              <a:t> = </a:t>
            </a:r>
            <a:r>
              <a:rPr lang="en-US" dirty="0"/>
              <a:t>project </a:t>
            </a:r>
            <a:r>
              <a:rPr lang="en-US" dirty="0" smtClean="0"/>
              <a:t>PhD </a:t>
            </a:r>
            <a:r>
              <a:rPr lang="en-US" dirty="0"/>
              <a:t>students, </a:t>
            </a:r>
            <a:r>
              <a:rPr lang="en-US" dirty="0" smtClean="0"/>
              <a:t>“industrial PhD students”, PhD </a:t>
            </a:r>
            <a:r>
              <a:rPr lang="en-US" dirty="0"/>
              <a:t>students </a:t>
            </a:r>
            <a:r>
              <a:rPr lang="en-US" dirty="0" smtClean="0"/>
              <a:t>with no time left </a:t>
            </a:r>
            <a:r>
              <a:rPr lang="en-US" dirty="0"/>
              <a:t>in the </a:t>
            </a:r>
            <a:r>
              <a:rPr lang="en-US" dirty="0" err="1" smtClean="0"/>
              <a:t>programme</a:t>
            </a:r>
            <a:r>
              <a:rPr lang="en-US" dirty="0" smtClean="0"/>
              <a:t> but still at FHS etc.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15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1958008" y="1690689"/>
            <a:ext cx="964096" cy="3441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altLang="sv-SE" dirty="0" err="1" smtClean="0">
                <a:solidFill>
                  <a:schemeClr val="bg1"/>
                </a:solidFill>
              </a:rPr>
              <a:t>Selection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790222" y="2209900"/>
            <a:ext cx="7725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</a:t>
            </a:r>
            <a:r>
              <a:rPr lang="en-US" sz="2800" b="1" dirty="0"/>
              <a:t>with </a:t>
            </a:r>
            <a:r>
              <a:rPr lang="en-US" sz="2800" b="1" dirty="0" smtClean="0"/>
              <a:t>survey 2014</a:t>
            </a:r>
            <a:endParaRPr lang="en-US" sz="2800" b="1" dirty="0"/>
          </a:p>
          <a:p>
            <a:r>
              <a:rPr lang="en-US" sz="2800" dirty="0"/>
              <a:t>41 responses out of 54 respondents = 76% response rate</a:t>
            </a:r>
            <a:endParaRPr lang="sv-SE" sz="2800" dirty="0" smtClean="0"/>
          </a:p>
          <a:p>
            <a:endParaRPr lang="sv-SE" sz="2400" dirty="0" smtClean="0"/>
          </a:p>
          <a:p>
            <a:endParaRPr lang="sv-SE" sz="24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400" b="1" dirty="0"/>
              <a:t>Distribution </a:t>
            </a:r>
            <a:r>
              <a:rPr lang="sv-SE" altLang="sv-SE" sz="2400" b="1" dirty="0" err="1"/>
              <a:t>of</a:t>
            </a:r>
            <a:r>
              <a:rPr lang="sv-SE" altLang="sv-SE" sz="2400" b="1" dirty="0"/>
              <a:t> 100% respondents 2022 </a:t>
            </a:r>
            <a:endParaRPr lang="sv-SE" sz="2400" b="1" dirty="0"/>
          </a:p>
          <a:p>
            <a:r>
              <a:rPr lang="sv-SE" sz="2400" dirty="0" err="1"/>
              <a:t>Other</a:t>
            </a:r>
            <a:r>
              <a:rPr lang="sv-SE" sz="2400" dirty="0"/>
              <a:t> 			27 %</a:t>
            </a:r>
          </a:p>
          <a:p>
            <a:r>
              <a:rPr lang="sv-SE" sz="2400" dirty="0"/>
              <a:t>Dr. </a:t>
            </a:r>
            <a:r>
              <a:rPr lang="sv-SE" sz="2400" dirty="0" err="1"/>
              <a:t>prog</a:t>
            </a:r>
            <a:r>
              <a:rPr lang="sv-SE" sz="2400" dirty="0"/>
              <a:t> 		54 %</a:t>
            </a:r>
          </a:p>
          <a:p>
            <a:r>
              <a:rPr lang="sv-SE" sz="2400" dirty="0"/>
              <a:t>Dr. </a:t>
            </a:r>
            <a:r>
              <a:rPr lang="sv-SE" sz="2400" dirty="0" err="1"/>
              <a:t>prog</a:t>
            </a:r>
            <a:r>
              <a:rPr lang="sv-SE" sz="2400" dirty="0"/>
              <a:t> S		20%</a:t>
            </a:r>
          </a:p>
          <a:p>
            <a:endParaRPr lang="sv-SE" sz="2400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95253"/>
            <a:ext cx="17634" cy="6669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87414"/>
            <a:ext cx="7677150" cy="30006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5987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Background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781740" y="1656100"/>
            <a:ext cx="8046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200" dirty="0" smtClean="0"/>
          </a:p>
          <a:p>
            <a:r>
              <a:rPr lang="sv-SE" sz="3200" b="1" dirty="0" err="1" smtClean="0"/>
              <a:t>Qualifying</a:t>
            </a:r>
            <a:r>
              <a:rPr lang="sv-SE" sz="3200" b="1" dirty="0" smtClean="0"/>
              <a:t> education</a:t>
            </a:r>
            <a:endParaRPr lang="en-US" sz="3200" dirty="0"/>
          </a:p>
          <a:p>
            <a:r>
              <a:rPr lang="en-US" sz="3200" dirty="0"/>
              <a:t>27 percent </a:t>
            </a:r>
            <a:r>
              <a:rPr lang="en-US" sz="3200" dirty="0" smtClean="0"/>
              <a:t>studied </a:t>
            </a:r>
            <a:r>
              <a:rPr lang="en-US" sz="3200" dirty="0"/>
              <a:t>completely at FHS (5%)</a:t>
            </a:r>
          </a:p>
          <a:p>
            <a:r>
              <a:rPr lang="en-US" sz="3200" dirty="0"/>
              <a:t>54 percent studied completely at another university (61%)</a:t>
            </a:r>
            <a:endParaRPr lang="sv-SE" sz="3200" dirty="0" smtClean="0"/>
          </a:p>
        </p:txBody>
      </p:sp>
      <p:sp>
        <p:nvSpPr>
          <p:cNvPr id="6" name="textruta 5"/>
          <p:cNvSpPr txBox="1"/>
          <p:nvPr/>
        </p:nvSpPr>
        <p:spPr>
          <a:xfrm>
            <a:off x="307974" y="6385403"/>
            <a:ext cx="6040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</a:t>
            </a:r>
            <a:r>
              <a:rPr lang="en-US" sz="1400" dirty="0"/>
              <a:t>parentheses = results from 2014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867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17510"/>
            <a:ext cx="7677150" cy="44626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altLang="sv-SE" sz="3200" b="1" dirty="0" smtClean="0">
                <a:latin typeface="+mn-lt"/>
                <a:cs typeface="+mn-cs"/>
              </a:rPr>
              <a:t>6 </a:t>
            </a:r>
            <a:r>
              <a:rPr lang="sv-SE" altLang="sv-SE" sz="3200" b="1" dirty="0" err="1">
                <a:latin typeface="+mn-lt"/>
                <a:cs typeface="+mn-cs"/>
              </a:rPr>
              <a:t>women</a:t>
            </a:r>
            <a:r>
              <a:rPr lang="sv-SE" altLang="sv-SE" sz="3200" b="1" dirty="0">
                <a:latin typeface="+mn-lt"/>
                <a:cs typeface="+mn-cs"/>
              </a:rPr>
              <a:t> and 20 men </a:t>
            </a:r>
            <a:r>
              <a:rPr lang="sv-SE" altLang="sv-SE" sz="3200" b="1" dirty="0" err="1">
                <a:latin typeface="+mn-lt"/>
                <a:cs typeface="+mn-cs"/>
              </a:rPr>
              <a:t>responded</a:t>
            </a:r>
            <a:r>
              <a:rPr lang="sv-SE" altLang="sv-SE" sz="3200" b="1" dirty="0">
                <a:latin typeface="+mn-lt"/>
                <a:cs typeface="+mn-cs"/>
              </a:rPr>
              <a:t> </a:t>
            </a:r>
          </a:p>
          <a:p>
            <a:pPr marL="0" lvl="0" indent="0">
              <a:buNone/>
            </a:pPr>
            <a:endParaRPr lang="sv-SE" sz="2400" dirty="0" smtClean="0">
              <a:latin typeface="+mn-lt"/>
            </a:endParaRPr>
          </a:p>
          <a:p>
            <a:pPr marL="457200" lvl="1" indent="0">
              <a:buNone/>
            </a:pPr>
            <a:r>
              <a:rPr lang="sv-SE" altLang="sv-SE" sz="2800" dirty="0" smtClean="0">
                <a:latin typeface="+mn-lt"/>
              </a:rPr>
              <a:t>Men </a:t>
            </a:r>
            <a:r>
              <a:rPr lang="sv-SE" altLang="sv-SE" sz="2800" dirty="0" err="1">
                <a:latin typeface="+mn-lt"/>
              </a:rPr>
              <a:t>state</a:t>
            </a:r>
            <a:r>
              <a:rPr lang="sv-SE" altLang="sv-SE" sz="2800" dirty="0">
                <a:latin typeface="+mn-lt"/>
              </a:rPr>
              <a:t> to a </a:t>
            </a:r>
            <a:r>
              <a:rPr lang="sv-SE" altLang="sv-SE" sz="2800" dirty="0" err="1">
                <a:latin typeface="+mn-lt"/>
              </a:rPr>
              <a:t>greater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extent</a:t>
            </a:r>
            <a:r>
              <a:rPr lang="sv-SE" altLang="sv-SE" sz="2800" dirty="0">
                <a:latin typeface="+mn-lt"/>
              </a:rPr>
              <a:t>: </a:t>
            </a:r>
          </a:p>
          <a:p>
            <a:pPr lvl="1"/>
            <a:r>
              <a:rPr lang="sv-SE" altLang="sv-SE" sz="2800" dirty="0" err="1">
                <a:latin typeface="+mn-lt"/>
              </a:rPr>
              <a:t>higher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number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of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hours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of</a:t>
            </a:r>
            <a:r>
              <a:rPr lang="sv-SE" altLang="sv-SE" sz="2800" dirty="0">
                <a:latin typeface="+mn-lt"/>
              </a:rPr>
              <a:t> supervision </a:t>
            </a:r>
            <a:r>
              <a:rPr lang="sv-SE" altLang="sv-SE" sz="2800" dirty="0" err="1">
                <a:latin typeface="+mn-lt"/>
              </a:rPr>
              <a:t>during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autumn</a:t>
            </a:r>
            <a:r>
              <a:rPr lang="sv-SE" altLang="sv-SE" sz="2800" dirty="0">
                <a:latin typeface="+mn-lt"/>
              </a:rPr>
              <a:t> 2021 </a:t>
            </a:r>
            <a:endParaRPr lang="sv-SE" altLang="sv-SE" sz="2800" dirty="0" smtClean="0">
              <a:latin typeface="+mn-lt"/>
            </a:endParaRPr>
          </a:p>
          <a:p>
            <a:pPr lvl="1"/>
            <a:r>
              <a:rPr lang="en-US" sz="2800" dirty="0"/>
              <a:t>that they have acquired knowledge of methods and theories and deepened their insights into research ethics </a:t>
            </a:r>
          </a:p>
          <a:p>
            <a:pPr lvl="1"/>
            <a:r>
              <a:rPr lang="en-US" sz="2800" dirty="0"/>
              <a:t>that supervisors discussed methodological issues and given constructive criticism of the research work.</a:t>
            </a:r>
            <a:endParaRPr lang="sv-SE" sz="2800" dirty="0"/>
          </a:p>
          <a:p>
            <a:pPr lvl="1"/>
            <a:endParaRPr lang="sv-SE" altLang="sv-SE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endParaRPr lang="sv-SE" sz="2800" dirty="0" smtClean="0"/>
          </a:p>
          <a:p>
            <a:pPr lvl="0"/>
            <a:endParaRPr lang="sv-SE" sz="2400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56845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Differences </a:t>
            </a:r>
            <a:r>
              <a:rPr lang="en-US" sz="3200" dirty="0">
                <a:solidFill>
                  <a:schemeClr val="bg1"/>
                </a:solidFill>
              </a:rPr>
              <a:t>in responses between women and men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00198"/>
            <a:ext cx="7677150" cy="4685509"/>
          </a:xfrm>
        </p:spPr>
        <p:txBody>
          <a:bodyPr>
            <a:normAutofit/>
          </a:bodyPr>
          <a:lstStyle/>
          <a:p>
            <a:pPr lvl="1"/>
            <a:endParaRPr lang="sv-SE" sz="2400" dirty="0" smtClean="0">
              <a:latin typeface="+mn-lt"/>
            </a:endParaRPr>
          </a:p>
          <a:p>
            <a:pPr marL="457200" lvl="1" indent="0">
              <a:buNone/>
            </a:pPr>
            <a:r>
              <a:rPr lang="sv-SE" altLang="sv-SE" sz="2800" dirty="0" err="1" smtClean="0">
                <a:latin typeface="+mn-lt"/>
              </a:rPr>
              <a:t>Women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indicate</a:t>
            </a:r>
            <a:r>
              <a:rPr lang="sv-SE" altLang="sv-SE" sz="2800" dirty="0" smtClean="0">
                <a:latin typeface="+mn-lt"/>
              </a:rPr>
              <a:t> to a </a:t>
            </a:r>
            <a:r>
              <a:rPr lang="sv-SE" altLang="sv-SE" sz="2800" dirty="0" err="1" smtClean="0">
                <a:latin typeface="+mn-lt"/>
              </a:rPr>
              <a:t>greater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extent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that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they</a:t>
            </a:r>
            <a:r>
              <a:rPr lang="sv-SE" altLang="sv-SE" sz="2800" dirty="0" smtClean="0">
                <a:latin typeface="+mn-lt"/>
              </a:rPr>
              <a:t>: </a:t>
            </a:r>
          </a:p>
          <a:p>
            <a:pPr lvl="1"/>
            <a:r>
              <a:rPr lang="sv-SE" altLang="sv-SE" sz="2800" dirty="0" err="1" smtClean="0">
                <a:latin typeface="+mn-lt"/>
              </a:rPr>
              <a:t>received</a:t>
            </a:r>
            <a:r>
              <a:rPr lang="sv-SE" altLang="sv-SE" sz="2800" dirty="0" smtClean="0">
                <a:latin typeface="+mn-lt"/>
              </a:rPr>
              <a:t> support and stimulation from </a:t>
            </a:r>
            <a:r>
              <a:rPr lang="sv-SE" altLang="sv-SE" sz="2800" dirty="0" err="1" smtClean="0">
                <a:latin typeface="+mn-lt"/>
              </a:rPr>
              <a:t>teachers</a:t>
            </a:r>
            <a:r>
              <a:rPr lang="sv-SE" altLang="sv-SE" sz="2800" dirty="0" smtClean="0">
                <a:latin typeface="+mn-lt"/>
              </a:rPr>
              <a:t> in the </a:t>
            </a:r>
            <a:r>
              <a:rPr lang="sv-SE" altLang="sv-SE" sz="2800" dirty="0" err="1" smtClean="0">
                <a:latin typeface="+mn-lt"/>
              </a:rPr>
              <a:t>previous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education</a:t>
            </a:r>
            <a:r>
              <a:rPr lang="sv-SE" altLang="sv-SE" sz="2800" dirty="0" smtClean="0">
                <a:latin typeface="+mn-lt"/>
              </a:rPr>
              <a:t> to go on to the </a:t>
            </a:r>
            <a:r>
              <a:rPr lang="sv-SE" altLang="sv-SE" sz="2800" dirty="0" err="1" smtClean="0">
                <a:latin typeface="+mn-lt"/>
              </a:rPr>
              <a:t>doctoral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education</a:t>
            </a:r>
            <a:endParaRPr lang="sv-SE" altLang="sv-SE" sz="2800" dirty="0" smtClean="0">
              <a:latin typeface="+mn-lt"/>
            </a:endParaRPr>
          </a:p>
          <a:p>
            <a:pPr lvl="1"/>
            <a:r>
              <a:rPr lang="sv-SE" altLang="sv-SE" sz="2800" dirty="0" smtClean="0">
                <a:latin typeface="+mn-lt"/>
              </a:rPr>
              <a:t>gives </a:t>
            </a:r>
            <a:r>
              <a:rPr lang="sv-SE" altLang="sv-SE" sz="2800" dirty="0" err="1" smtClean="0">
                <a:latin typeface="+mn-lt"/>
              </a:rPr>
              <a:t>higher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 smtClean="0">
                <a:latin typeface="+mn-lt"/>
              </a:rPr>
              <a:t>grades</a:t>
            </a:r>
            <a:r>
              <a:rPr lang="sv-SE" altLang="sv-SE" sz="2800" dirty="0" smtClean="0">
                <a:latin typeface="+mn-lt"/>
              </a:rPr>
              <a:t> for the </a:t>
            </a:r>
            <a:r>
              <a:rPr lang="sv-SE" altLang="sv-SE" sz="2800" dirty="0" err="1" smtClean="0">
                <a:latin typeface="+mn-lt"/>
              </a:rPr>
              <a:t>introduction</a:t>
            </a:r>
            <a:r>
              <a:rPr lang="sv-SE" altLang="sv-SE" sz="2800" dirty="0" smtClean="0">
                <a:latin typeface="+mn-lt"/>
              </a:rPr>
              <a:t> for new </a:t>
            </a:r>
            <a:r>
              <a:rPr lang="sv-SE" altLang="sv-SE" sz="2800" dirty="0" err="1" smtClean="0">
                <a:latin typeface="+mn-lt"/>
              </a:rPr>
              <a:t>doctoral</a:t>
            </a:r>
            <a:r>
              <a:rPr lang="sv-SE" altLang="sv-SE" sz="2800" dirty="0" smtClean="0">
                <a:latin typeface="+mn-lt"/>
              </a:rPr>
              <a:t> students </a:t>
            </a:r>
          </a:p>
          <a:p>
            <a:pPr lvl="1"/>
            <a:r>
              <a:rPr lang="sv-SE" altLang="sv-SE" sz="2800" dirty="0" err="1" smtClean="0">
                <a:latin typeface="+mn-lt"/>
              </a:rPr>
              <a:t>had</a:t>
            </a:r>
            <a:r>
              <a:rPr lang="sv-SE" altLang="sv-SE" sz="2800" dirty="0" smtClean="0">
                <a:latin typeface="+mn-lt"/>
              </a:rPr>
              <a:t> a </a:t>
            </a:r>
            <a:r>
              <a:rPr lang="sv-SE" altLang="sv-SE" sz="2800" dirty="0" err="1" smtClean="0">
                <a:latin typeface="+mn-lt"/>
              </a:rPr>
              <a:t>say</a:t>
            </a:r>
            <a:r>
              <a:rPr lang="sv-SE" altLang="sv-SE" sz="2800" dirty="0" smtClean="0">
                <a:latin typeface="+mn-lt"/>
              </a:rPr>
              <a:t> in the </a:t>
            </a:r>
            <a:r>
              <a:rPr lang="sv-SE" altLang="sv-SE" sz="2800" dirty="0" err="1" smtClean="0">
                <a:latin typeface="+mn-lt"/>
              </a:rPr>
              <a:t>subject</a:t>
            </a:r>
            <a:r>
              <a:rPr lang="sv-SE" altLang="sv-SE" sz="2800" dirty="0" smtClean="0">
                <a:latin typeface="+mn-lt"/>
              </a:rPr>
              <a:t> and </a:t>
            </a:r>
            <a:r>
              <a:rPr lang="sv-SE" altLang="sv-SE" sz="2800" dirty="0" err="1" smtClean="0">
                <a:latin typeface="+mn-lt"/>
              </a:rPr>
              <a:t>department</a:t>
            </a:r>
            <a:r>
              <a:rPr lang="sv-SE" altLang="sv-SE" sz="2800" dirty="0" smtClean="0">
                <a:latin typeface="+mn-lt"/>
              </a:rPr>
              <a:t> </a:t>
            </a:r>
          </a:p>
          <a:p>
            <a:pPr lvl="1"/>
            <a:r>
              <a:rPr lang="sv-SE" altLang="sv-SE" sz="2800" dirty="0" err="1" smtClean="0">
                <a:latin typeface="+mn-lt"/>
              </a:rPr>
              <a:t>gained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>
                <a:latin typeface="+mn-lt"/>
              </a:rPr>
              <a:t>an </a:t>
            </a:r>
            <a:r>
              <a:rPr lang="sv-SE" altLang="sv-SE" sz="2800" dirty="0" err="1">
                <a:latin typeface="+mn-lt"/>
              </a:rPr>
              <a:t>increased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understanding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of</a:t>
            </a:r>
            <a:r>
              <a:rPr lang="sv-SE" altLang="sv-SE" sz="2800" dirty="0">
                <a:latin typeface="+mn-lt"/>
              </a:rPr>
              <a:t> social and </a:t>
            </a:r>
            <a:r>
              <a:rPr lang="sv-SE" altLang="sv-SE" sz="2800" dirty="0" err="1">
                <a:latin typeface="+mn-lt"/>
              </a:rPr>
              <a:t>cultural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differences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between</a:t>
            </a:r>
            <a:r>
              <a:rPr lang="sv-SE" altLang="sv-SE" sz="2800" dirty="0">
                <a:latin typeface="+mn-lt"/>
              </a:rPr>
              <a:t> the </a:t>
            </a:r>
            <a:r>
              <a:rPr lang="sv-SE" altLang="sv-SE" sz="2800" dirty="0" err="1" smtClean="0">
                <a:latin typeface="+mn-lt"/>
              </a:rPr>
              <a:t>genders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through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doctoral</a:t>
            </a:r>
            <a:r>
              <a:rPr lang="sv-SE" altLang="sv-SE" sz="2800" dirty="0">
                <a:latin typeface="+mn-lt"/>
              </a:rPr>
              <a:t> studies</a:t>
            </a:r>
            <a:r>
              <a:rPr lang="sv-SE" altLang="sv-SE" sz="800" dirty="0">
                <a:latin typeface="+mn-lt"/>
              </a:rPr>
              <a:t> </a:t>
            </a:r>
            <a:endParaRPr lang="sv-SE" altLang="sv-SE" sz="2400" dirty="0">
              <a:latin typeface="+mn-lt"/>
            </a:endParaRPr>
          </a:p>
          <a:p>
            <a:pPr lvl="1"/>
            <a:endParaRPr lang="sv-SE" sz="2400" dirty="0" smtClean="0"/>
          </a:p>
          <a:p>
            <a:pPr lvl="1"/>
            <a:endParaRPr lang="sv-SE" sz="2400" dirty="0" smtClean="0"/>
          </a:p>
          <a:p>
            <a:pPr lvl="0"/>
            <a:endParaRPr lang="sv-SE" sz="2400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Differences</a:t>
            </a:r>
            <a:r>
              <a:rPr lang="en-US" sz="4000" dirty="0">
                <a:solidFill>
                  <a:schemeClr val="bg1"/>
                </a:solidFill>
              </a:rPr>
              <a:t>…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00198"/>
            <a:ext cx="7677150" cy="487680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v-SE" altLang="sv-SE" sz="2800" dirty="0" err="1" smtClean="0">
                <a:latin typeface="+mn-lt"/>
              </a:rPr>
              <a:t>Women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indicate</a:t>
            </a:r>
            <a:r>
              <a:rPr lang="sv-SE" altLang="sv-SE" sz="2800" dirty="0">
                <a:latin typeface="+mn-lt"/>
              </a:rPr>
              <a:t> to a </a:t>
            </a:r>
            <a:r>
              <a:rPr lang="sv-SE" altLang="sv-SE" sz="2800" dirty="0" err="1">
                <a:latin typeface="+mn-lt"/>
              </a:rPr>
              <a:t>greater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extent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that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they</a:t>
            </a:r>
            <a:r>
              <a:rPr lang="sv-SE" altLang="sv-SE" sz="2800" dirty="0" smtClean="0">
                <a:latin typeface="+mn-lt"/>
              </a:rPr>
              <a:t>:</a:t>
            </a:r>
          </a:p>
          <a:p>
            <a:pPr lvl="1"/>
            <a:r>
              <a:rPr lang="sv-SE" altLang="sv-SE" sz="2800" dirty="0" err="1" smtClean="0">
                <a:latin typeface="+mn-lt"/>
              </a:rPr>
              <a:t>experienced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pressure</a:t>
            </a:r>
            <a:r>
              <a:rPr lang="sv-SE" altLang="sv-SE" sz="2800" dirty="0">
                <a:latin typeface="+mn-lt"/>
              </a:rPr>
              <a:t> / stress </a:t>
            </a:r>
            <a:r>
              <a:rPr lang="sv-SE" altLang="sv-SE" sz="2800" dirty="0" err="1">
                <a:latin typeface="+mn-lt"/>
              </a:rPr>
              <a:t>that</a:t>
            </a:r>
            <a:r>
              <a:rPr lang="sv-SE" altLang="sv-SE" sz="2800" dirty="0">
                <a:latin typeface="+mn-lt"/>
              </a:rPr>
              <a:t> has given negative </a:t>
            </a:r>
            <a:r>
              <a:rPr lang="sv-SE" altLang="sv-SE" sz="2800" dirty="0" err="1" smtClean="0">
                <a:latin typeface="+mn-lt"/>
              </a:rPr>
              <a:t>experiences</a:t>
            </a:r>
            <a:endParaRPr lang="sv-SE" altLang="sv-SE" sz="2800" dirty="0" smtClean="0">
              <a:latin typeface="+mn-lt"/>
            </a:endParaRPr>
          </a:p>
          <a:p>
            <a:pPr lvl="1"/>
            <a:r>
              <a:rPr lang="sv-SE" altLang="sv-SE" sz="2800" dirty="0" err="1" smtClean="0">
                <a:latin typeface="+mn-lt"/>
              </a:rPr>
              <a:t>Experience</a:t>
            </a:r>
            <a:r>
              <a:rPr lang="sv-SE" altLang="sv-SE" sz="2800" dirty="0" smtClean="0">
                <a:latin typeface="+mn-lt"/>
              </a:rPr>
              <a:t> the </a:t>
            </a:r>
            <a:r>
              <a:rPr lang="sv-SE" altLang="sv-SE" sz="2800" dirty="0" err="1">
                <a:latin typeface="+mn-lt"/>
              </a:rPr>
              <a:t>requirements</a:t>
            </a:r>
            <a:r>
              <a:rPr lang="sv-SE" altLang="sv-SE" sz="2800" dirty="0">
                <a:latin typeface="+mn-lt"/>
              </a:rPr>
              <a:t> in </a:t>
            </a:r>
            <a:r>
              <a:rPr lang="sv-SE" altLang="sv-SE" sz="2800" dirty="0" err="1">
                <a:latin typeface="+mn-lt"/>
              </a:rPr>
              <a:t>postgraduate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education</a:t>
            </a:r>
            <a:r>
              <a:rPr lang="sv-SE" altLang="sv-SE" sz="2800" dirty="0">
                <a:latin typeface="+mn-lt"/>
              </a:rPr>
              <a:t> as </a:t>
            </a:r>
            <a:r>
              <a:rPr lang="sv-SE" altLang="sv-SE" sz="2800" dirty="0" err="1" smtClean="0">
                <a:latin typeface="+mn-lt"/>
              </a:rPr>
              <a:t>high</a:t>
            </a:r>
            <a:endParaRPr lang="sv-SE" altLang="sv-SE" sz="2800" dirty="0" smtClean="0">
              <a:latin typeface="+mn-lt"/>
            </a:endParaRPr>
          </a:p>
          <a:p>
            <a:pPr lvl="1"/>
            <a:r>
              <a:rPr lang="sv-SE" altLang="sv-SE" sz="2800" dirty="0" err="1" smtClean="0">
                <a:latin typeface="+mn-lt"/>
              </a:rPr>
              <a:t>worry</a:t>
            </a:r>
            <a:r>
              <a:rPr lang="sv-SE" altLang="sv-SE" sz="2800" dirty="0" smtClean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about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becoming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unemployed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after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graduate</a:t>
            </a:r>
            <a:r>
              <a:rPr lang="sv-SE" altLang="sv-SE" sz="2800" dirty="0">
                <a:latin typeface="+mn-lt"/>
              </a:rPr>
              <a:t> education</a:t>
            </a:r>
            <a:r>
              <a:rPr lang="sv-SE" altLang="sv-SE" sz="800" dirty="0">
                <a:latin typeface="+mn-lt"/>
              </a:rPr>
              <a:t> </a:t>
            </a:r>
            <a:endParaRPr lang="sv-SE" altLang="sv-SE" sz="2400" dirty="0">
              <a:latin typeface="+mn-lt"/>
            </a:endParaRPr>
          </a:p>
          <a:p>
            <a:pPr marL="457200" lvl="1" indent="0">
              <a:buNone/>
            </a:pPr>
            <a:endParaRPr lang="sv-SE" sz="2400" dirty="0" smtClean="0"/>
          </a:p>
          <a:p>
            <a:pPr lvl="0"/>
            <a:endParaRPr lang="sv-SE" sz="2400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Differences</a:t>
            </a:r>
            <a:r>
              <a:rPr lang="en-US" sz="4000" dirty="0">
                <a:solidFill>
                  <a:schemeClr val="bg1"/>
                </a:solidFill>
              </a:rPr>
              <a:t>…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9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779102"/>
            <a:ext cx="7677150" cy="430972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+mn-lt"/>
              </a:rPr>
              <a:t>16 </a:t>
            </a:r>
            <a:r>
              <a:rPr lang="en-US" sz="2400" dirty="0">
                <a:latin typeface="+mn-lt"/>
              </a:rPr>
              <a:t>percent (15%) participated in postgraduate education before they were formally accepted.</a:t>
            </a:r>
            <a:endParaRPr lang="sv-SE" sz="2400" dirty="0">
              <a:latin typeface="+mn-lt"/>
            </a:endParaRPr>
          </a:p>
          <a:p>
            <a:r>
              <a:rPr lang="sv-SE" altLang="sv-SE" sz="2400" dirty="0" smtClean="0">
                <a:latin typeface="+mn-lt"/>
              </a:rPr>
              <a:t>12 </a:t>
            </a:r>
            <a:r>
              <a:rPr lang="sv-SE" altLang="sv-SE" sz="2400" dirty="0" err="1">
                <a:latin typeface="+mn-lt"/>
              </a:rPr>
              <a:t>percent</a:t>
            </a:r>
            <a:r>
              <a:rPr lang="sv-SE" altLang="sv-SE" sz="2400" dirty="0">
                <a:latin typeface="+mn-lt"/>
              </a:rPr>
              <a:t> (4%) </a:t>
            </a:r>
            <a:r>
              <a:rPr lang="sv-SE" altLang="sv-SE" sz="2400" dirty="0" err="1">
                <a:latin typeface="+mn-lt"/>
              </a:rPr>
              <a:t>agree</a:t>
            </a:r>
            <a:r>
              <a:rPr lang="sv-SE" altLang="sv-SE" sz="2400" dirty="0">
                <a:latin typeface="+mn-lt"/>
              </a:rPr>
              <a:t> to a </a:t>
            </a:r>
            <a:r>
              <a:rPr lang="sv-SE" altLang="sv-SE" sz="2400" dirty="0" err="1">
                <a:latin typeface="+mn-lt"/>
              </a:rPr>
              <a:t>high</a:t>
            </a:r>
            <a:r>
              <a:rPr lang="sv-SE" altLang="sv-SE" sz="2400" dirty="0">
                <a:latin typeface="+mn-lt"/>
              </a:rPr>
              <a:t> or </a:t>
            </a:r>
            <a:r>
              <a:rPr lang="sv-SE" altLang="sv-SE" sz="2400" dirty="0" smtClean="0">
                <a:latin typeface="+mn-lt"/>
              </a:rPr>
              <a:t>a </a:t>
            </a:r>
            <a:r>
              <a:rPr lang="sv-SE" altLang="sv-SE" sz="2400" dirty="0" err="1" smtClean="0">
                <a:latin typeface="+mn-lt"/>
              </a:rPr>
              <a:t>very</a:t>
            </a:r>
            <a:r>
              <a:rPr lang="sv-SE" altLang="sv-SE" sz="2400" dirty="0" smtClean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high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degree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that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their</a:t>
            </a:r>
            <a:r>
              <a:rPr lang="sv-SE" altLang="sv-SE" sz="2400" dirty="0">
                <a:latin typeface="+mn-lt"/>
              </a:rPr>
              <a:t> research </a:t>
            </a:r>
            <a:r>
              <a:rPr lang="sv-SE" altLang="sv-SE" sz="2400" dirty="0" err="1">
                <a:latin typeface="+mn-lt"/>
              </a:rPr>
              <a:t>results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have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been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used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without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their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name</a:t>
            </a:r>
            <a:r>
              <a:rPr lang="sv-SE" altLang="sv-SE" sz="2400" dirty="0">
                <a:latin typeface="+mn-lt"/>
              </a:rPr>
              <a:t> </a:t>
            </a:r>
            <a:r>
              <a:rPr lang="sv-SE" altLang="sv-SE" sz="2400" dirty="0" err="1">
                <a:latin typeface="+mn-lt"/>
              </a:rPr>
              <a:t>being</a:t>
            </a:r>
            <a:r>
              <a:rPr lang="sv-SE" altLang="sv-SE" sz="2400" dirty="0">
                <a:latin typeface="+mn-lt"/>
              </a:rPr>
              <a:t> given as the </a:t>
            </a:r>
            <a:r>
              <a:rPr lang="sv-SE" altLang="sv-SE" sz="2400" dirty="0" err="1">
                <a:latin typeface="+mn-lt"/>
              </a:rPr>
              <a:t>author</a:t>
            </a:r>
            <a:r>
              <a:rPr lang="sv-SE" altLang="sv-SE" sz="2400" dirty="0">
                <a:latin typeface="+mn-lt"/>
              </a:rPr>
              <a:t> or </a:t>
            </a:r>
            <a:r>
              <a:rPr lang="sv-SE" altLang="sv-SE" sz="2400" dirty="0" err="1" smtClean="0">
                <a:latin typeface="+mn-lt"/>
              </a:rPr>
              <a:t>originator</a:t>
            </a:r>
            <a:r>
              <a:rPr lang="sv-SE" altLang="sv-SE" sz="2400" dirty="0" smtClean="0">
                <a:latin typeface="+mn-lt"/>
              </a:rPr>
              <a:t>/</a:t>
            </a:r>
            <a:r>
              <a:rPr lang="sv-SE" altLang="sv-SE" sz="2400" dirty="0" err="1" smtClean="0">
                <a:latin typeface="+mn-lt"/>
              </a:rPr>
              <a:t>author</a:t>
            </a:r>
            <a:r>
              <a:rPr lang="sv-SE" altLang="sv-SE" sz="2400" dirty="0">
                <a:latin typeface="+mn-lt"/>
              </a:rPr>
              <a:t>. </a:t>
            </a:r>
            <a:endParaRPr lang="sv-SE" altLang="sv-SE" sz="2400" dirty="0" smtClean="0">
              <a:latin typeface="+mn-lt"/>
            </a:endParaRPr>
          </a:p>
          <a:p>
            <a:r>
              <a:rPr lang="sv-SE" altLang="sv-SE" sz="2400" dirty="0"/>
              <a:t>54 </a:t>
            </a:r>
            <a:r>
              <a:rPr lang="sv-SE" altLang="sv-SE" sz="2400" dirty="0" err="1"/>
              <a:t>percent</a:t>
            </a:r>
            <a:r>
              <a:rPr lang="sv-SE" altLang="sv-SE" sz="2400" dirty="0"/>
              <a:t> (50%) </a:t>
            </a:r>
            <a:r>
              <a:rPr lang="sv-SE" altLang="sv-SE" sz="2400" dirty="0" err="1"/>
              <a:t>have</a:t>
            </a:r>
            <a:r>
              <a:rPr lang="sv-SE" altLang="sv-SE" sz="2400" dirty="0"/>
              <a:t> </a:t>
            </a:r>
            <a:r>
              <a:rPr lang="sv-SE" altLang="sv-SE" sz="2400" dirty="0" err="1"/>
              <a:t>experienced</a:t>
            </a:r>
            <a:r>
              <a:rPr lang="sv-SE" altLang="sv-SE" sz="2400" dirty="0"/>
              <a:t> </a:t>
            </a:r>
            <a:r>
              <a:rPr lang="sv-SE" altLang="sv-SE" sz="2400" dirty="0" err="1"/>
              <a:t>pressure</a:t>
            </a:r>
            <a:r>
              <a:rPr lang="sv-SE" altLang="sv-SE" sz="2400" dirty="0"/>
              <a:t> / stress </a:t>
            </a:r>
            <a:r>
              <a:rPr lang="sv-SE" altLang="sv-SE" sz="2400" dirty="0" err="1"/>
              <a:t>that</a:t>
            </a:r>
            <a:r>
              <a:rPr lang="sv-SE" altLang="sv-SE" sz="2400" dirty="0"/>
              <a:t> has given negative </a:t>
            </a:r>
            <a:r>
              <a:rPr lang="sv-SE" altLang="sv-SE" sz="2400" dirty="0" err="1"/>
              <a:t>experiences</a:t>
            </a:r>
            <a:r>
              <a:rPr lang="sv-SE" altLang="sv-SE" sz="2400" dirty="0"/>
              <a:t> to a </a:t>
            </a:r>
            <a:r>
              <a:rPr lang="sv-SE" altLang="sv-SE" sz="2400" dirty="0" err="1"/>
              <a:t>high</a:t>
            </a:r>
            <a:r>
              <a:rPr lang="sv-SE" altLang="sv-SE" sz="2400" dirty="0"/>
              <a:t> or a </a:t>
            </a:r>
            <a:r>
              <a:rPr lang="sv-SE" altLang="sv-SE" sz="2400" dirty="0" err="1"/>
              <a:t>very</a:t>
            </a:r>
            <a:r>
              <a:rPr lang="sv-SE" altLang="sv-SE" sz="2400" dirty="0"/>
              <a:t> </a:t>
            </a:r>
            <a:r>
              <a:rPr lang="sv-SE" altLang="sv-SE" sz="2400" dirty="0" err="1"/>
              <a:t>high</a:t>
            </a:r>
            <a:r>
              <a:rPr lang="sv-SE" altLang="sv-SE" sz="2400" dirty="0"/>
              <a:t> </a:t>
            </a:r>
            <a:r>
              <a:rPr lang="sv-SE" altLang="sv-SE" sz="2400" dirty="0" err="1"/>
              <a:t>degree</a:t>
            </a:r>
            <a:r>
              <a:rPr lang="sv-SE" altLang="sv-SE" sz="700" dirty="0"/>
              <a:t> </a:t>
            </a:r>
            <a:endParaRPr lang="sv-SE" sz="2400" dirty="0"/>
          </a:p>
          <a:p>
            <a:r>
              <a:rPr lang="sv-SE" altLang="sv-SE" sz="2400" dirty="0"/>
              <a:t>12 </a:t>
            </a:r>
            <a:r>
              <a:rPr lang="sv-SE" altLang="sv-SE" sz="2400" dirty="0" err="1"/>
              <a:t>percent</a:t>
            </a:r>
            <a:r>
              <a:rPr lang="sv-SE" altLang="sv-SE" sz="2400" dirty="0"/>
              <a:t> (15%) </a:t>
            </a:r>
            <a:r>
              <a:rPr lang="sv-SE" altLang="sv-SE" sz="2400" dirty="0" err="1"/>
              <a:t>have</a:t>
            </a:r>
            <a:r>
              <a:rPr lang="sv-SE" altLang="sv-SE" sz="2400" dirty="0"/>
              <a:t> </a:t>
            </a:r>
            <a:r>
              <a:rPr lang="sv-SE" altLang="sv-SE" sz="2400" dirty="0" err="1"/>
              <a:t>been</a:t>
            </a:r>
            <a:r>
              <a:rPr lang="sv-SE" altLang="sv-SE" sz="2400" dirty="0"/>
              <a:t> on sick </a:t>
            </a:r>
            <a:r>
              <a:rPr lang="sv-SE" altLang="sv-SE" sz="2400" dirty="0" err="1"/>
              <a:t>leave</a:t>
            </a:r>
            <a:r>
              <a:rPr lang="sv-SE" altLang="sv-SE" sz="2400" dirty="0"/>
              <a:t> for </a:t>
            </a:r>
            <a:r>
              <a:rPr lang="sv-SE" altLang="sv-SE" sz="2400" dirty="0" err="1"/>
              <a:t>more</a:t>
            </a:r>
            <a:r>
              <a:rPr lang="sv-SE" altLang="sv-SE" sz="2400" dirty="0"/>
              <a:t> </a:t>
            </a:r>
            <a:r>
              <a:rPr lang="sv-SE" altLang="sv-SE" sz="2400" dirty="0" err="1"/>
              <a:t>than</a:t>
            </a:r>
            <a:r>
              <a:rPr lang="sv-SE" altLang="sv-SE" sz="2400" dirty="0"/>
              <a:t> 14 </a:t>
            </a:r>
            <a:r>
              <a:rPr lang="sv-SE" altLang="sv-SE" sz="2400" dirty="0" err="1"/>
              <a:t>days</a:t>
            </a:r>
            <a:r>
              <a:rPr lang="sv-SE" altLang="sv-SE" sz="2400" dirty="0"/>
              <a:t> in 2021</a:t>
            </a:r>
            <a:r>
              <a:rPr lang="sv-SE" altLang="sv-SE" sz="700" dirty="0"/>
              <a:t> </a:t>
            </a:r>
            <a:endParaRPr lang="sv-SE" altLang="sv-SE" dirty="0"/>
          </a:p>
          <a:p>
            <a:endParaRPr lang="sv-SE" altLang="sv-SE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/>
            <a:endParaRPr lang="sv-SE" sz="2400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dirty="0" smtClean="0">
                <a:solidFill>
                  <a:schemeClr val="bg1"/>
                </a:solidFill>
              </a:rPr>
              <a:t>Less </a:t>
            </a:r>
            <a:r>
              <a:rPr lang="sv-SE" dirty="0" err="1" smtClean="0">
                <a:solidFill>
                  <a:schemeClr val="bg1"/>
                </a:solidFill>
              </a:rPr>
              <a:t>good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sz="2000" dirty="0" smtClean="0">
                <a:solidFill>
                  <a:schemeClr val="bg1"/>
                </a:solidFill>
              </a:rPr>
              <a:t>all respondents</a:t>
            </a: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397564" y="6176377"/>
            <a:ext cx="553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</a:t>
            </a:r>
            <a:r>
              <a:rPr lang="en-US" sz="1400" dirty="0"/>
              <a:t>parentheses = results from 2014</a:t>
            </a:r>
            <a:endParaRPr lang="sv-SE" sz="1400" dirty="0"/>
          </a:p>
          <a:p>
            <a:endParaRPr lang="sv-SE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2553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89913"/>
            <a:ext cx="7677150" cy="4295793"/>
          </a:xfrm>
        </p:spPr>
        <p:txBody>
          <a:bodyPr>
            <a:normAutofit/>
          </a:bodyPr>
          <a:lstStyle/>
          <a:p>
            <a:r>
              <a:rPr lang="sv-SE" altLang="sv-SE" sz="2800" dirty="0" smtClean="0">
                <a:latin typeface="+mn-lt"/>
              </a:rPr>
              <a:t>A </a:t>
            </a:r>
            <a:r>
              <a:rPr lang="sv-SE" altLang="sv-SE" sz="2800" dirty="0">
                <a:latin typeface="+mn-lt"/>
              </a:rPr>
              <a:t>small proportion </a:t>
            </a:r>
            <a:r>
              <a:rPr lang="sv-SE" altLang="sv-SE" sz="2800" dirty="0" err="1">
                <a:latin typeface="+mn-lt"/>
              </a:rPr>
              <a:t>of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doctoral</a:t>
            </a:r>
            <a:r>
              <a:rPr lang="sv-SE" altLang="sv-SE" sz="2800" dirty="0">
                <a:latin typeface="+mn-lt"/>
              </a:rPr>
              <a:t> students </a:t>
            </a:r>
            <a:r>
              <a:rPr lang="sv-SE" altLang="sv-SE" sz="2800" dirty="0" err="1">
                <a:latin typeface="+mn-lt"/>
              </a:rPr>
              <a:t>have</a:t>
            </a:r>
            <a:r>
              <a:rPr lang="sv-SE" altLang="sv-SE" sz="2800" dirty="0">
                <a:latin typeface="+mn-lt"/>
              </a:rPr>
              <a:t> at </a:t>
            </a:r>
            <a:r>
              <a:rPr lang="sv-SE" altLang="sv-SE" sz="2800" dirty="0" err="1">
                <a:latin typeface="+mn-lt"/>
              </a:rPr>
              <a:t>some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point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during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their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doctoral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education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experienced</a:t>
            </a:r>
            <a:r>
              <a:rPr lang="sv-SE" altLang="sv-SE" sz="2800" dirty="0">
                <a:latin typeface="+mn-lt"/>
              </a:rPr>
              <a:t> negative </a:t>
            </a:r>
            <a:r>
              <a:rPr lang="sv-SE" altLang="sv-SE" sz="2800" dirty="0" err="1">
                <a:latin typeface="+mn-lt"/>
              </a:rPr>
              <a:t>treatment</a:t>
            </a:r>
            <a:r>
              <a:rPr lang="sv-SE" altLang="sv-SE" sz="2800" dirty="0">
                <a:latin typeface="+mn-lt"/>
              </a:rPr>
              <a:t> by </a:t>
            </a:r>
            <a:r>
              <a:rPr lang="sv-SE" altLang="sv-SE" sz="2800" dirty="0" err="1">
                <a:latin typeface="+mn-lt"/>
              </a:rPr>
              <a:t>other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doctoral</a:t>
            </a:r>
            <a:r>
              <a:rPr lang="sv-SE" altLang="sv-SE" sz="2800" dirty="0">
                <a:latin typeface="+mn-lt"/>
              </a:rPr>
              <a:t> students, </a:t>
            </a:r>
            <a:r>
              <a:rPr lang="sv-SE" altLang="sv-SE" sz="2800" dirty="0" err="1">
                <a:latin typeface="+mn-lt"/>
              </a:rPr>
              <a:t>teachers</a:t>
            </a:r>
            <a:r>
              <a:rPr lang="sv-SE" altLang="sv-SE" sz="2800" dirty="0">
                <a:latin typeface="+mn-lt"/>
              </a:rPr>
              <a:t>, </a:t>
            </a:r>
            <a:r>
              <a:rPr lang="sv-SE" altLang="sv-SE" sz="2800" dirty="0" err="1">
                <a:latin typeface="+mn-lt"/>
              </a:rPr>
              <a:t>other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teaching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staff</a:t>
            </a:r>
            <a:r>
              <a:rPr lang="sv-SE" altLang="sv-SE" sz="2800" dirty="0">
                <a:latin typeface="+mn-lt"/>
              </a:rPr>
              <a:t> or administrative </a:t>
            </a:r>
            <a:r>
              <a:rPr lang="sv-SE" altLang="sv-SE" sz="2800" dirty="0" err="1">
                <a:latin typeface="+mn-lt"/>
              </a:rPr>
              <a:t>staff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due</a:t>
            </a:r>
            <a:r>
              <a:rPr lang="sv-SE" altLang="sv-SE" sz="2800" dirty="0">
                <a:latin typeface="+mn-lt"/>
              </a:rPr>
              <a:t> to gender, </a:t>
            </a:r>
            <a:r>
              <a:rPr lang="sv-SE" altLang="sv-SE" sz="2800" dirty="0" err="1">
                <a:latin typeface="+mn-lt"/>
              </a:rPr>
              <a:t>ethnicity</a:t>
            </a:r>
            <a:r>
              <a:rPr lang="sv-SE" altLang="sv-SE" sz="2800" dirty="0">
                <a:latin typeface="+mn-lt"/>
              </a:rPr>
              <a:t>, religion or </a:t>
            </a:r>
            <a:r>
              <a:rPr lang="sv-SE" altLang="sv-SE" sz="2800" dirty="0" err="1">
                <a:latin typeface="+mn-lt"/>
              </a:rPr>
              <a:t>other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belief</a:t>
            </a:r>
            <a:r>
              <a:rPr lang="sv-SE" altLang="sv-SE" sz="2800" dirty="0">
                <a:latin typeface="+mn-lt"/>
              </a:rPr>
              <a:t> or </a:t>
            </a:r>
            <a:r>
              <a:rPr lang="sv-SE" altLang="sv-SE" sz="2800" dirty="0" err="1">
                <a:latin typeface="+mn-lt"/>
              </a:rPr>
              <a:t>disability</a:t>
            </a:r>
            <a:r>
              <a:rPr lang="sv-SE" altLang="sv-SE" sz="2800" dirty="0">
                <a:latin typeface="+mn-lt"/>
              </a:rPr>
              <a:t> (2014: small proportion </a:t>
            </a:r>
            <a:r>
              <a:rPr lang="sv-SE" altLang="sv-SE" sz="2800" dirty="0" err="1">
                <a:latin typeface="+mn-lt"/>
              </a:rPr>
              <a:t>even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then</a:t>
            </a:r>
            <a:r>
              <a:rPr lang="sv-SE" altLang="sv-SE" sz="2800" dirty="0">
                <a:latin typeface="+mn-lt"/>
              </a:rPr>
              <a:t>).</a:t>
            </a:r>
            <a:r>
              <a:rPr lang="sv-SE" altLang="sv-SE" sz="800" dirty="0">
                <a:latin typeface="+mn-lt"/>
              </a:rPr>
              <a:t> </a:t>
            </a:r>
            <a:endParaRPr lang="sv-SE" altLang="sv-SE" sz="800" dirty="0" smtClean="0">
              <a:latin typeface="+mn-lt"/>
            </a:endParaRPr>
          </a:p>
          <a:p>
            <a:r>
              <a:rPr lang="sv-SE" altLang="sv-SE" sz="2800" dirty="0" err="1">
                <a:latin typeface="+mn-lt"/>
              </a:rPr>
              <a:t>Only</a:t>
            </a:r>
            <a:r>
              <a:rPr lang="sv-SE" altLang="sv-SE" sz="2800" dirty="0">
                <a:latin typeface="+mn-lt"/>
              </a:rPr>
              <a:t> 16 </a:t>
            </a:r>
            <a:r>
              <a:rPr lang="sv-SE" altLang="sv-SE" sz="2800" dirty="0" err="1">
                <a:latin typeface="+mn-lt"/>
              </a:rPr>
              <a:t>percent</a:t>
            </a:r>
            <a:r>
              <a:rPr lang="sv-SE" altLang="sv-SE" sz="2800" dirty="0">
                <a:latin typeface="+mn-lt"/>
              </a:rPr>
              <a:t> (13%) </a:t>
            </a:r>
            <a:r>
              <a:rPr lang="sv-SE" altLang="sv-SE" sz="2800" dirty="0" err="1">
                <a:latin typeface="+mn-lt"/>
              </a:rPr>
              <a:t>think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that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they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have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gained</a:t>
            </a:r>
            <a:r>
              <a:rPr lang="sv-SE" altLang="sv-SE" sz="2800" dirty="0">
                <a:latin typeface="+mn-lt"/>
              </a:rPr>
              <a:t> a </a:t>
            </a:r>
            <a:r>
              <a:rPr lang="sv-SE" altLang="sv-SE" sz="2800" dirty="0" err="1">
                <a:latin typeface="+mn-lt"/>
              </a:rPr>
              <a:t>good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insight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into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their</a:t>
            </a:r>
            <a:r>
              <a:rPr lang="sv-SE" altLang="sv-SE" sz="2800" dirty="0">
                <a:latin typeface="+mn-lt"/>
              </a:rPr>
              <a:t> </a:t>
            </a:r>
            <a:r>
              <a:rPr lang="sv-SE" altLang="sv-SE" sz="2800" dirty="0" err="1">
                <a:latin typeface="+mn-lt"/>
              </a:rPr>
              <a:t>rights</a:t>
            </a:r>
            <a:r>
              <a:rPr lang="sv-SE" altLang="sv-SE" sz="2800" dirty="0">
                <a:latin typeface="+mn-lt"/>
              </a:rPr>
              <a:t> and obligations as a </a:t>
            </a:r>
            <a:r>
              <a:rPr lang="sv-SE" altLang="sv-SE" sz="2800" dirty="0" err="1">
                <a:latin typeface="+mn-lt"/>
              </a:rPr>
              <a:t>doctoral</a:t>
            </a:r>
            <a:r>
              <a:rPr lang="sv-SE" altLang="sv-SE" sz="2800" dirty="0">
                <a:latin typeface="+mn-lt"/>
              </a:rPr>
              <a:t> student. 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smtClean="0">
                <a:solidFill>
                  <a:schemeClr val="bg1"/>
                </a:solidFill>
              </a:rPr>
              <a:t>Less </a:t>
            </a:r>
            <a:r>
              <a:rPr lang="sv-SE" dirty="0" err="1" smtClean="0">
                <a:solidFill>
                  <a:schemeClr val="bg1"/>
                </a:solidFill>
              </a:rPr>
              <a:t>good</a:t>
            </a:r>
            <a:r>
              <a:rPr lang="sv-SE" sz="2200" dirty="0">
                <a:solidFill>
                  <a:schemeClr val="bg1"/>
                </a:solidFill>
              </a:rPr>
              <a:t/>
            </a:r>
            <a:br>
              <a:rPr lang="sv-SE" sz="2200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78296" y="628570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parentheses = results from 2014</a:t>
            </a:r>
            <a:endParaRPr lang="sv-SE" sz="1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7865</TotalTime>
  <Words>856</Words>
  <Application>Microsoft Office PowerPoint</Application>
  <PresentationFormat>Bildspel på skärmen (4:3)</PresentationFormat>
  <Paragraphs>93</Paragraphs>
  <Slides>16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Candara</vt:lpstr>
      <vt:lpstr>inherit</vt:lpstr>
      <vt:lpstr>Office-tema</vt:lpstr>
      <vt:lpstr>PhD survey 2022 </vt:lpstr>
      <vt:lpstr>Selection</vt:lpstr>
      <vt:lpstr>Selection</vt:lpstr>
      <vt:lpstr>Background</vt:lpstr>
      <vt:lpstr> Differences in responses between women and men </vt:lpstr>
      <vt:lpstr> Differences… </vt:lpstr>
      <vt:lpstr> Differences… </vt:lpstr>
      <vt:lpstr> Less good all respondents </vt:lpstr>
      <vt:lpstr> Less good </vt:lpstr>
      <vt:lpstr> Good</vt:lpstr>
      <vt:lpstr>Good</vt:lpstr>
      <vt:lpstr>Good</vt:lpstr>
      <vt:lpstr>Finally…</vt:lpstr>
      <vt:lpstr>Rapporten finns på MittFHS</vt:lpstr>
      <vt:lpstr> A few reflections… </vt:lpstr>
      <vt:lpstr>Reflections…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Försvarshögskolan</dc:title>
  <dc:creator>Magnusson Camilla</dc:creator>
  <cp:lastModifiedBy>Mattsson Birgitta</cp:lastModifiedBy>
  <cp:revision>552</cp:revision>
  <cp:lastPrinted>2022-05-04T09:19:28Z</cp:lastPrinted>
  <dcterms:created xsi:type="dcterms:W3CDTF">2017-11-01T12:32:32Z</dcterms:created>
  <dcterms:modified xsi:type="dcterms:W3CDTF">2022-05-04T13:51:54Z</dcterms:modified>
</cp:coreProperties>
</file>